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avi" ContentType="video/x-msvide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8" r:id="rId3"/>
  </p:sldMasterIdLst>
  <p:handoutMasterIdLst>
    <p:handoutMasterId r:id="rId114"/>
  </p:handoutMasterIdLst>
  <p:sldIdLst>
    <p:sldId id="258" r:id="rId4"/>
    <p:sldId id="358" r:id="rId5"/>
    <p:sldId id="359" r:id="rId6"/>
    <p:sldId id="378" r:id="rId7"/>
    <p:sldId id="377" r:id="rId8"/>
    <p:sldId id="319" r:id="rId9"/>
    <p:sldId id="301" r:id="rId10"/>
    <p:sldId id="282" r:id="rId11"/>
    <p:sldId id="349" r:id="rId12"/>
    <p:sldId id="283" r:id="rId13"/>
    <p:sldId id="350" r:id="rId14"/>
    <p:sldId id="263" r:id="rId15"/>
    <p:sldId id="342" r:id="rId16"/>
    <p:sldId id="353" r:id="rId17"/>
    <p:sldId id="351" r:id="rId18"/>
    <p:sldId id="352" r:id="rId19"/>
    <p:sldId id="335" r:id="rId20"/>
    <p:sldId id="267" r:id="rId21"/>
    <p:sldId id="320" r:id="rId22"/>
    <p:sldId id="390" r:id="rId23"/>
    <p:sldId id="322" r:id="rId24"/>
    <p:sldId id="333" r:id="rId25"/>
    <p:sldId id="268" r:id="rId26"/>
    <p:sldId id="348" r:id="rId27"/>
    <p:sldId id="354" r:id="rId28"/>
    <p:sldId id="355" r:id="rId29"/>
    <p:sldId id="312" r:id="rId30"/>
    <p:sldId id="306" r:id="rId31"/>
    <p:sldId id="389" r:id="rId32"/>
    <p:sldId id="307" r:id="rId33"/>
    <p:sldId id="269" r:id="rId34"/>
    <p:sldId id="339" r:id="rId35"/>
    <p:sldId id="340" r:id="rId36"/>
    <p:sldId id="341" r:id="rId37"/>
    <p:sldId id="317" r:id="rId38"/>
    <p:sldId id="311" r:id="rId39"/>
    <p:sldId id="270" r:id="rId40"/>
    <p:sldId id="336" r:id="rId41"/>
    <p:sldId id="314" r:id="rId42"/>
    <p:sldId id="392" r:id="rId43"/>
    <p:sldId id="300" r:id="rId44"/>
    <p:sldId id="298" r:id="rId45"/>
    <p:sldId id="330" r:id="rId46"/>
    <p:sldId id="271" r:id="rId47"/>
    <p:sldId id="346" r:id="rId48"/>
    <p:sldId id="357" r:id="rId49"/>
    <p:sldId id="356" r:id="rId50"/>
    <p:sldId id="316" r:id="rId51"/>
    <p:sldId id="315" r:id="rId52"/>
    <p:sldId id="308" r:id="rId53"/>
    <p:sldId id="272" r:id="rId54"/>
    <p:sldId id="337" r:id="rId55"/>
    <p:sldId id="338" r:id="rId56"/>
    <p:sldId id="362" r:id="rId57"/>
    <p:sldId id="363" r:id="rId58"/>
    <p:sldId id="364" r:id="rId59"/>
    <p:sldId id="309" r:id="rId60"/>
    <p:sldId id="273" r:id="rId61"/>
    <p:sldId id="347" r:id="rId62"/>
    <p:sldId id="360" r:id="rId63"/>
    <p:sldId id="361" r:id="rId64"/>
    <p:sldId id="313" r:id="rId65"/>
    <p:sldId id="321" r:id="rId66"/>
    <p:sldId id="299" r:id="rId67"/>
    <p:sldId id="323" r:id="rId68"/>
    <p:sldId id="331" r:id="rId69"/>
    <p:sldId id="332" r:id="rId70"/>
    <p:sldId id="274" r:id="rId71"/>
    <p:sldId id="318" r:id="rId72"/>
    <p:sldId id="366" r:id="rId73"/>
    <p:sldId id="304" r:id="rId74"/>
    <p:sldId id="324" r:id="rId75"/>
    <p:sldId id="276" r:id="rId76"/>
    <p:sldId id="305" r:id="rId77"/>
    <p:sldId id="368" r:id="rId78"/>
    <p:sldId id="344" r:id="rId79"/>
    <p:sldId id="367" r:id="rId80"/>
    <p:sldId id="343" r:id="rId81"/>
    <p:sldId id="303" r:id="rId82"/>
    <p:sldId id="297" r:id="rId83"/>
    <p:sldId id="302" r:id="rId84"/>
    <p:sldId id="326" r:id="rId85"/>
    <p:sldId id="327" r:id="rId86"/>
    <p:sldId id="328" r:id="rId87"/>
    <p:sldId id="334" r:id="rId88"/>
    <p:sldId id="277" r:id="rId89"/>
    <p:sldId id="310" r:id="rId90"/>
    <p:sldId id="379" r:id="rId91"/>
    <p:sldId id="278" r:id="rId92"/>
    <p:sldId id="345" r:id="rId93"/>
    <p:sldId id="376" r:id="rId94"/>
    <p:sldId id="393" r:id="rId95"/>
    <p:sldId id="369" r:id="rId96"/>
    <p:sldId id="370" r:id="rId97"/>
    <p:sldId id="371" r:id="rId98"/>
    <p:sldId id="372" r:id="rId99"/>
    <p:sldId id="373" r:id="rId100"/>
    <p:sldId id="374" r:id="rId101"/>
    <p:sldId id="329" r:id="rId102"/>
    <p:sldId id="279" r:id="rId103"/>
    <p:sldId id="296" r:id="rId104"/>
    <p:sldId id="386" r:id="rId105"/>
    <p:sldId id="387" r:id="rId106"/>
    <p:sldId id="385" r:id="rId107"/>
    <p:sldId id="380" r:id="rId108"/>
    <p:sldId id="381" r:id="rId109"/>
    <p:sldId id="382" r:id="rId110"/>
    <p:sldId id="383" r:id="rId111"/>
    <p:sldId id="384" r:id="rId112"/>
    <p:sldId id="391" r:id="rId113"/>
  </p:sldIdLst>
  <p:sldSz cx="9144000" cy="6858000" type="screen4x3"/>
  <p:notesSz cx="9296400" cy="70104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298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theme" Target="theme/theme1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87" Type="http://schemas.openxmlformats.org/officeDocument/2006/relationships/slide" Target="slides/slide84.xml"/><Relationship Id="rId102" Type="http://schemas.openxmlformats.org/officeDocument/2006/relationships/slide" Target="slides/slide99.xml"/><Relationship Id="rId110" Type="http://schemas.openxmlformats.org/officeDocument/2006/relationships/slide" Target="slides/slide107.xml"/><Relationship Id="rId115" Type="http://schemas.openxmlformats.org/officeDocument/2006/relationships/presProps" Target="presProp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13" Type="http://schemas.openxmlformats.org/officeDocument/2006/relationships/slide" Target="slides/slide110.xml"/><Relationship Id="rId118" Type="http://schemas.openxmlformats.org/officeDocument/2006/relationships/tableStyles" Target="tableStyle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16" Type="http://schemas.openxmlformats.org/officeDocument/2006/relationships/viewProps" Target="view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11" Type="http://schemas.openxmlformats.org/officeDocument/2006/relationships/slide" Target="slides/slide10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14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28440" cy="350520"/>
          </a:xfrm>
          <a:prstGeom prst="rect">
            <a:avLst/>
          </a:prstGeom>
        </p:spPr>
        <p:txBody>
          <a:bodyPr vert="horz" lIns="93170" tIns="46585" rIns="93170" bIns="46585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5265811" y="0"/>
            <a:ext cx="4028440" cy="350520"/>
          </a:xfrm>
          <a:prstGeom prst="rect">
            <a:avLst/>
          </a:prstGeom>
        </p:spPr>
        <p:txBody>
          <a:bodyPr vert="horz" lIns="93170" tIns="46585" rIns="93170" bIns="46585" rtlCol="0"/>
          <a:lstStyle>
            <a:lvl1pPr algn="r">
              <a:defRPr sz="1200"/>
            </a:lvl1pPr>
          </a:lstStyle>
          <a:p>
            <a:fld id="{93C721F4-1FA7-411A-8D67-AF183B066076}" type="datetimeFigureOut">
              <a:rPr lang="es-ES" smtClean="0"/>
              <a:t>11/01/2019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6658663"/>
            <a:ext cx="4028440" cy="350520"/>
          </a:xfrm>
          <a:prstGeom prst="rect">
            <a:avLst/>
          </a:prstGeom>
        </p:spPr>
        <p:txBody>
          <a:bodyPr vert="horz" lIns="93170" tIns="46585" rIns="93170" bIns="46585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5265811" y="6658663"/>
            <a:ext cx="4028440" cy="350520"/>
          </a:xfrm>
          <a:prstGeom prst="rect">
            <a:avLst/>
          </a:prstGeom>
        </p:spPr>
        <p:txBody>
          <a:bodyPr vert="horz" lIns="93170" tIns="46585" rIns="93170" bIns="46585" rtlCol="0" anchor="b"/>
          <a:lstStyle>
            <a:lvl1pPr algn="r">
              <a:defRPr sz="1200"/>
            </a:lvl1pPr>
          </a:lstStyle>
          <a:p>
            <a:fld id="{FA125A85-0A61-4B0C-853E-54B6F369076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970602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DF18-6B45-4EFB-AAF3-62DC6AD2E66B}" type="datetimeFigureOut">
              <a:rPr lang="es-ES" smtClean="0"/>
              <a:t>11/01/2019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F1745-D1E1-42D9-A953-D89834963BF5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49784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DF18-6B45-4EFB-AAF3-62DC6AD2E66B}" type="datetimeFigureOut">
              <a:rPr lang="es-ES" smtClean="0"/>
              <a:t>11/01/2019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F1745-D1E1-42D9-A953-D89834963BF5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895189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DF18-6B45-4EFB-AAF3-62DC6AD2E66B}" type="datetimeFigureOut">
              <a:rPr lang="es-ES" smtClean="0"/>
              <a:t>11/01/2019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F1745-D1E1-42D9-A953-D89834963BF5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057831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9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0" y="2226503"/>
            <a:ext cx="5917679" cy="2550877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0" y="4777380"/>
            <a:ext cx="5917679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498080" y="1828800"/>
            <a:ext cx="990599" cy="22865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4A72DF18-6B45-4EFB-AAF3-62DC6AD2E66B}" type="datetimeFigureOut">
              <a:rPr lang="es-ES" smtClean="0"/>
              <a:t>11/01/2019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236208" y="3264408"/>
            <a:ext cx="3859795" cy="228660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11" name="Rectangle 10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CE2F1745-D1E1-42D9-A953-D89834963BF5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1723407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970" y="927098"/>
            <a:ext cx="6343672" cy="70986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DF18-6B45-4EFB-AAF3-62DC6AD2E66B}" type="datetimeFigureOut">
              <a:rPr lang="es-ES" smtClean="0"/>
              <a:t>11/01/2019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CE2F1745-D1E1-42D9-A953-D89834963BF5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2932724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534" y="2257588"/>
            <a:ext cx="3090672" cy="3020344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588"/>
            <a:ext cx="3082516" cy="302034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DF18-6B45-4EFB-AAF3-62DC6AD2E66B}" type="datetimeFigureOut">
              <a:rPr lang="es-ES" smtClean="0"/>
              <a:t>11/01/2019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CE2F1745-D1E1-42D9-A953-D89834963BF5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632797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200"/>
            <a:ext cx="3636980" cy="3530603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1" y="2489203"/>
            <a:ext cx="3636980" cy="3530600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DF18-6B45-4EFB-AAF3-62DC6AD2E66B}" type="datetimeFigureOut">
              <a:rPr lang="es-ES" smtClean="0"/>
              <a:t>11/01/2019</a:t>
            </a:fld>
            <a:endParaRPr lang="es-E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CE2F1745-D1E1-42D9-A953-D89834963BF5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542695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9918" y="2489200"/>
            <a:ext cx="3633502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40" y="3248490"/>
            <a:ext cx="3636980" cy="2771311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1" y="2489200"/>
            <a:ext cx="3636979" cy="75663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5835"/>
            <a:ext cx="3636980" cy="277396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DF18-6B45-4EFB-AAF3-62DC6AD2E66B}" type="datetimeFigureOut">
              <a:rPr lang="es-ES" smtClean="0"/>
              <a:t>11/01/2019</a:t>
            </a:fld>
            <a:endParaRPr lang="es-E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CE2F1745-D1E1-42D9-A953-D89834963BF5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2546753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DF18-6B45-4EFB-AAF3-62DC6AD2E66B}" type="datetimeFigureOut">
              <a:rPr lang="es-ES" smtClean="0"/>
              <a:t>11/01/2019</a:t>
            </a:fld>
            <a:endParaRPr lang="es-E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CE2F1745-D1E1-42D9-A953-D89834963BF5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2101831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DF18-6B45-4EFB-AAF3-62DC6AD2E66B}" type="datetimeFigureOut">
              <a:rPr lang="es-ES" smtClean="0"/>
              <a:t>11/01/2019</a:t>
            </a:fld>
            <a:endParaRPr lang="es-E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CE2F1745-D1E1-42D9-A953-D89834963BF5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8895891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47800"/>
            <a:ext cx="2712590" cy="14955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47800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1" y="3086845"/>
            <a:ext cx="2712589" cy="2933701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DF18-6B45-4EFB-AAF3-62DC6AD2E66B}" type="datetimeFigureOut">
              <a:rPr lang="es-ES" smtClean="0"/>
              <a:t>11/01/2019</a:t>
            </a:fld>
            <a:endParaRPr lang="es-E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CE2F1745-D1E1-42D9-A953-D89834963BF5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076467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DF18-6B45-4EFB-AAF3-62DC6AD2E66B}" type="datetimeFigureOut">
              <a:rPr lang="es-ES" smtClean="0"/>
              <a:t>11/01/2019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F1745-D1E1-42D9-A953-D89834963BF5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17644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381390"/>
            <a:ext cx="2987089" cy="157480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dirty="0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086100"/>
            <a:ext cx="2987089" cy="24511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DF18-6B45-4EFB-AAF3-62DC6AD2E66B}" type="datetimeFigureOut">
              <a:rPr lang="es-ES" smtClean="0"/>
              <a:t>11/01/2019</a:t>
            </a:fld>
            <a:endParaRPr lang="es-E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CE2F1745-D1E1-42D9-A953-D89834963BF5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626449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6" name="Rectangle 15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4961454"/>
            <a:ext cx="642200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dirty="0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0" y="5528192"/>
            <a:ext cx="6422004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DF18-6B45-4EFB-AAF3-62DC6AD2E66B}" type="datetimeFigureOut">
              <a:rPr lang="es-ES" smtClean="0"/>
              <a:t>11/01/2019</a:t>
            </a:fld>
            <a:endParaRPr lang="es-E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CE2F1745-D1E1-42D9-A953-D89834963BF5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121963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Rectangle 8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2005" cy="1692720"/>
          </a:xfrm>
        </p:spPr>
        <p:txBody>
          <a:bodyPr/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488023"/>
            <a:ext cx="6422005" cy="253685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DF18-6B45-4EFB-AAF3-62DC6AD2E66B}" type="datetimeFigureOut">
              <a:rPr lang="es-ES" smtClean="0"/>
              <a:t>11/01/2019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CE2F1745-D1E1-42D9-A953-D89834963BF5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520030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10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3" name="TextBox 22"/>
          <p:cNvSpPr txBox="1"/>
          <p:nvPr/>
        </p:nvSpPr>
        <p:spPr bwMode="gray">
          <a:xfrm>
            <a:off x="647430" y="651690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 bwMode="gray">
          <a:xfrm>
            <a:off x="7069418" y="2900292"/>
            <a:ext cx="6190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8060" y="927099"/>
            <a:ext cx="6160385" cy="2882179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387278" y="3809278"/>
            <a:ext cx="5646143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5000816"/>
            <a:ext cx="6343673" cy="101061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DF18-6B45-4EFB-AAF3-62DC6AD2E66B}" type="datetimeFigureOut">
              <a:rPr lang="es-ES" smtClean="0"/>
              <a:t>11/01/2019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CE2F1745-D1E1-42D9-A953-D89834963BF5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90553608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2057400"/>
            <a:ext cx="6422005" cy="20955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024908"/>
            <a:ext cx="6422004" cy="994891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DF18-6B45-4EFB-AAF3-62DC6AD2E66B}" type="datetimeFigureOut">
              <a:rPr lang="es-ES" smtClean="0"/>
              <a:t>11/01/2019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Rectangle 6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CE2F1745-D1E1-42D9-A953-D89834963BF5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688950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3593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6440" y="3147164"/>
            <a:ext cx="2313432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5614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1" y="3147164"/>
            <a:ext cx="2318918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0935" y="3147164"/>
            <a:ext cx="2316625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94530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DF18-6B45-4EFB-AAF3-62DC6AD2E66B}" type="datetimeFigureOut">
              <a:rPr lang="es-ES" smtClean="0"/>
              <a:t>11/01/2019</a:t>
            </a:fld>
            <a:endParaRPr lang="es-E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CE2F1745-D1E1-42D9-A953-D89834963BF5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3055822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345260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4179596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2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9055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dirty="0" smtClean="0"/>
              <a:t>Haga clic en el icono para agregar una imagen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66439" y="4837558"/>
            <a:ext cx="2313432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11125" y="4179595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8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553189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dirty="0" smtClean="0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11125" y="484820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4179596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9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108641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dirty="0" smtClean="0"/>
              <a:t>Haga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58642" y="483755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cxnSp>
        <p:nvCxnSpPr>
          <p:cNvPr id="40" name="Straight Connector 39"/>
          <p:cNvCxnSpPr/>
          <p:nvPr/>
        </p:nvCxnSpPr>
        <p:spPr>
          <a:xfrm>
            <a:off x="3290019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DF18-6B45-4EFB-AAF3-62DC6AD2E66B}" type="datetimeFigureOut">
              <a:rPr lang="es-ES" smtClean="0"/>
              <a:t>11/01/2019</a:t>
            </a:fld>
            <a:endParaRPr lang="es-E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CE2F1745-D1E1-42D9-A953-D89834963BF5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12588318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21301" y="6387910"/>
            <a:ext cx="990599" cy="228659"/>
          </a:xfrm>
        </p:spPr>
        <p:txBody>
          <a:bodyPr/>
          <a:lstStyle/>
          <a:p>
            <a:fld id="{4A72DF18-6B45-4EFB-AAF3-62DC6AD2E66B}" type="datetimeFigureOut">
              <a:rPr lang="es-ES" smtClean="0"/>
              <a:t>11/01/2019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6133" y="6387910"/>
            <a:ext cx="3859795" cy="228660"/>
          </a:xfrm>
        </p:spPr>
        <p:txBody>
          <a:bodyPr/>
          <a:lstStyle/>
          <a:p>
            <a:endParaRPr lang="es-E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CE2F1745-D1E1-42D9-A953-D89834963BF5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3115208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20420" cy="6860798"/>
            <a:chOff x="-1588" y="0"/>
            <a:chExt cx="9120420" cy="6860798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</p:grpSp>
      <p:sp>
        <p:nvSpPr>
          <p:cNvPr id="17" name="Rectangle 16"/>
          <p:cNvSpPr/>
          <p:nvPr/>
        </p:nvSpPr>
        <p:spPr>
          <a:xfrm>
            <a:off x="414867" y="402165"/>
            <a:ext cx="4610565" cy="60536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 bwMode="gray">
          <a:xfrm rot="5400000">
            <a:off x="1299309" y="1765596"/>
            <a:ext cx="5995993" cy="3326809"/>
          </a:xfrm>
          <a:custGeom>
            <a:avLst/>
            <a:gdLst/>
            <a:ahLst/>
            <a:cxnLst/>
            <a:rect l="0" t="0" r="r" b="b"/>
            <a:pathLst>
              <a:path w="4960" h="2752">
                <a:moveTo>
                  <a:pt x="0" y="0"/>
                </a:moveTo>
                <a:lnTo>
                  <a:pt x="0" y="324"/>
                </a:lnTo>
                <a:lnTo>
                  <a:pt x="0" y="1992"/>
                </a:lnTo>
                <a:lnTo>
                  <a:pt x="0" y="2752"/>
                </a:lnTo>
                <a:lnTo>
                  <a:pt x="4960" y="2752"/>
                </a:lnTo>
                <a:lnTo>
                  <a:pt x="4960" y="1992"/>
                </a:lnTo>
                <a:lnTo>
                  <a:pt x="4960" y="324"/>
                </a:lnTo>
                <a:lnTo>
                  <a:pt x="4960" y="0"/>
                </a:lnTo>
                <a:lnTo>
                  <a:pt x="4960" y="0"/>
                </a:lnTo>
                <a:lnTo>
                  <a:pt x="4734" y="34"/>
                </a:lnTo>
                <a:lnTo>
                  <a:pt x="4510" y="64"/>
                </a:lnTo>
                <a:lnTo>
                  <a:pt x="4284" y="90"/>
                </a:lnTo>
                <a:lnTo>
                  <a:pt x="4060" y="114"/>
                </a:lnTo>
                <a:lnTo>
                  <a:pt x="3836" y="132"/>
                </a:lnTo>
                <a:lnTo>
                  <a:pt x="3614" y="146"/>
                </a:lnTo>
                <a:lnTo>
                  <a:pt x="3392" y="158"/>
                </a:lnTo>
                <a:lnTo>
                  <a:pt x="3174" y="166"/>
                </a:lnTo>
                <a:lnTo>
                  <a:pt x="2960" y="172"/>
                </a:lnTo>
                <a:lnTo>
                  <a:pt x="2748" y="174"/>
                </a:lnTo>
                <a:lnTo>
                  <a:pt x="2542" y="174"/>
                </a:lnTo>
                <a:lnTo>
                  <a:pt x="2338" y="174"/>
                </a:lnTo>
                <a:lnTo>
                  <a:pt x="2140" y="170"/>
                </a:lnTo>
                <a:lnTo>
                  <a:pt x="1948" y="164"/>
                </a:lnTo>
                <a:lnTo>
                  <a:pt x="1762" y="156"/>
                </a:lnTo>
                <a:lnTo>
                  <a:pt x="1582" y="148"/>
                </a:lnTo>
                <a:lnTo>
                  <a:pt x="1410" y="138"/>
                </a:lnTo>
                <a:lnTo>
                  <a:pt x="1244" y="128"/>
                </a:lnTo>
                <a:lnTo>
                  <a:pt x="1088" y="116"/>
                </a:lnTo>
                <a:lnTo>
                  <a:pt x="938" y="104"/>
                </a:lnTo>
                <a:lnTo>
                  <a:pt x="668" y="78"/>
                </a:lnTo>
                <a:lnTo>
                  <a:pt x="438" y="54"/>
                </a:lnTo>
                <a:lnTo>
                  <a:pt x="254" y="34"/>
                </a:lnTo>
                <a:lnTo>
                  <a:pt x="116" y="1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8" name="Freeform 5"/>
          <p:cNvSpPr>
            <a:spLocks noEditPoints="1"/>
          </p:cNvSpPr>
          <p:nvPr/>
        </p:nvSpPr>
        <p:spPr bwMode="gray">
          <a:xfrm>
            <a:off x="0" y="0"/>
            <a:ext cx="9144000" cy="6858000"/>
          </a:xfrm>
          <a:custGeom>
            <a:avLst/>
            <a:gdLst/>
            <a:ahLst/>
            <a:cxnLst/>
            <a:rect l="0" t="0" r="r" b="b"/>
            <a:pathLst>
              <a:path w="5760" h="4320">
                <a:moveTo>
                  <a:pt x="0" y="0"/>
                </a:move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0" y="0"/>
                </a:lnTo>
                <a:close/>
                <a:moveTo>
                  <a:pt x="5444" y="4004"/>
                </a:moveTo>
                <a:lnTo>
                  <a:pt x="324" y="4004"/>
                </a:lnTo>
                <a:lnTo>
                  <a:pt x="324" y="324"/>
                </a:lnTo>
                <a:lnTo>
                  <a:pt x="5444" y="324"/>
                </a:lnTo>
                <a:lnTo>
                  <a:pt x="5444" y="40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74928" y="1447799"/>
            <a:ext cx="1113516" cy="4572001"/>
          </a:xfrm>
        </p:spPr>
        <p:txBody>
          <a:bodyPr vert="eaVert" anchor="ctr" anchorCtr="0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738" y="1447799"/>
            <a:ext cx="4416936" cy="4572001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DF18-6B45-4EFB-AAF3-62DC6AD2E66B}" type="datetimeFigureOut">
              <a:rPr lang="es-ES" smtClean="0"/>
              <a:t>11/01/2019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8546" y="6365498"/>
            <a:ext cx="3859795" cy="228660"/>
          </a:xfrm>
        </p:spPr>
        <p:txBody>
          <a:bodyPr/>
          <a:lstStyle/>
          <a:p>
            <a:endParaRPr lang="es-ES" dirty="0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CE2F1745-D1E1-42D9-A953-D89834963BF5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6106669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DF18-6B45-4EFB-AAF3-62DC6AD2E66B}" type="datetimeFigureOut">
              <a:rPr lang="es-ES" smtClean="0"/>
              <a:t>11/01/2019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F1745-D1E1-42D9-A953-D89834963BF5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2233280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DF18-6B45-4EFB-AAF3-62DC6AD2E66B}" type="datetimeFigureOut">
              <a:rPr lang="es-ES" smtClean="0"/>
              <a:t>11/01/2019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F1745-D1E1-42D9-A953-D89834963BF5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9263185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DF18-6B45-4EFB-AAF3-62DC6AD2E66B}" type="datetimeFigureOut">
              <a:rPr lang="es-ES" smtClean="0"/>
              <a:t>11/01/2019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F1745-D1E1-42D9-A953-D89834963BF5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0219404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DF18-6B45-4EFB-AAF3-62DC6AD2E66B}" type="datetimeFigureOut">
              <a:rPr lang="es-ES" smtClean="0"/>
              <a:t>11/01/2019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F1745-D1E1-42D9-A953-D89834963BF5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9731516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DF18-6B45-4EFB-AAF3-62DC6AD2E66B}" type="datetimeFigureOut">
              <a:rPr lang="es-ES" smtClean="0"/>
              <a:t>11/01/2019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F1745-D1E1-42D9-A953-D89834963BF5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0088587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DF18-6B45-4EFB-AAF3-62DC6AD2E66B}" type="datetimeFigureOut">
              <a:rPr lang="es-ES" smtClean="0"/>
              <a:t>11/01/2019</a:t>
            </a:fld>
            <a:endParaRPr lang="es-ES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F1745-D1E1-42D9-A953-D89834963BF5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83396780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DF18-6B45-4EFB-AAF3-62DC6AD2E66B}" type="datetimeFigureOut">
              <a:rPr lang="es-ES" smtClean="0"/>
              <a:t>11/01/2019</a:t>
            </a:fld>
            <a:endParaRPr lang="es-E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F1745-D1E1-42D9-A953-D89834963BF5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9288267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DF18-6B45-4EFB-AAF3-62DC6AD2E66B}" type="datetimeFigureOut">
              <a:rPr lang="es-ES" smtClean="0"/>
              <a:t>11/01/2019</a:t>
            </a:fld>
            <a:endParaRPr lang="es-ES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F1745-D1E1-42D9-A953-D89834963BF5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54371349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DF18-6B45-4EFB-AAF3-62DC6AD2E66B}" type="datetimeFigureOut">
              <a:rPr lang="es-ES" smtClean="0"/>
              <a:t>11/01/2019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F1745-D1E1-42D9-A953-D89834963BF5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5662510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s-ES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DF18-6B45-4EFB-AAF3-62DC6AD2E66B}" type="datetimeFigureOut">
              <a:rPr lang="es-ES" smtClean="0"/>
              <a:t>11/01/2019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F1745-D1E1-42D9-A953-D89834963BF5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5089494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DF18-6B45-4EFB-AAF3-62DC6AD2E66B}" type="datetimeFigureOut">
              <a:rPr lang="es-ES" smtClean="0"/>
              <a:t>11/01/2019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F1745-D1E1-42D9-A953-D89834963BF5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53176856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DF18-6B45-4EFB-AAF3-62DC6AD2E66B}" type="datetimeFigureOut">
              <a:rPr lang="es-ES" smtClean="0"/>
              <a:t>11/01/2019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F1745-D1E1-42D9-A953-D89834963BF5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00237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DF18-6B45-4EFB-AAF3-62DC6AD2E66B}" type="datetimeFigureOut">
              <a:rPr lang="es-ES" smtClean="0"/>
              <a:t>11/01/2019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F1745-D1E1-42D9-A953-D89834963BF5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171740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DF18-6B45-4EFB-AAF3-62DC6AD2E66B}" type="datetimeFigureOut">
              <a:rPr lang="es-ES" smtClean="0"/>
              <a:t>11/01/2019</a:t>
            </a:fld>
            <a:endParaRPr lang="es-ES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F1745-D1E1-42D9-A953-D89834963BF5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08566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DF18-6B45-4EFB-AAF3-62DC6AD2E66B}" type="datetimeFigureOut">
              <a:rPr lang="es-ES" smtClean="0"/>
              <a:t>11/01/2019</a:t>
            </a:fld>
            <a:endParaRPr lang="es-E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F1745-D1E1-42D9-A953-D89834963BF5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283438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DF18-6B45-4EFB-AAF3-62DC6AD2E66B}" type="datetimeFigureOut">
              <a:rPr lang="es-ES" smtClean="0"/>
              <a:t>11/01/2019</a:t>
            </a:fld>
            <a:endParaRPr lang="es-ES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F1745-D1E1-42D9-A953-D89834963BF5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001673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DF18-6B45-4EFB-AAF3-62DC6AD2E66B}" type="datetimeFigureOut">
              <a:rPr lang="es-ES" smtClean="0"/>
              <a:t>11/01/2019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F1745-D1E1-42D9-A953-D89834963BF5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177598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s-ES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2DF18-6B45-4EFB-AAF3-62DC6AD2E66B}" type="datetimeFigureOut">
              <a:rPr lang="es-ES" smtClean="0"/>
              <a:t>11/01/2019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F1745-D1E1-42D9-A953-D89834963BF5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546426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72DF18-6B45-4EFB-AAF3-62DC6AD2E66B}" type="datetimeFigureOut">
              <a:rPr lang="es-ES" smtClean="0"/>
              <a:t>11/01/2019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F1745-D1E1-42D9-A953-D89834963BF5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60014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5" name="Freeform 24"/>
            <p:cNvSpPr/>
            <p:nvPr/>
          </p:nvSpPr>
          <p:spPr bwMode="gray">
            <a:xfrm>
              <a:off x="485023" y="1856450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440" y="927099"/>
            <a:ext cx="6345260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4382" y="2489200"/>
            <a:ext cx="6345260" cy="353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74443" y="6365498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 b="1" i="0">
                <a:solidFill>
                  <a:schemeClr val="accent1"/>
                </a:solidFill>
              </a:defRPr>
            </a:lvl1pPr>
          </a:lstStyle>
          <a:p>
            <a:fld id="{4A72DF18-6B45-4EFB-AAF3-62DC6AD2E66B}" type="datetimeFigureOut">
              <a:rPr lang="es-ES" smtClean="0"/>
              <a:t>11/01/2019</a:t>
            </a:fld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3" y="6365497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1" i="0">
                <a:solidFill>
                  <a:schemeClr val="accent1"/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26" name="Rectangle 25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CE2F1745-D1E1-42D9-A953-D89834963BF5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585574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72DF18-6B45-4EFB-AAF3-62DC6AD2E66B}" type="datetimeFigureOut">
              <a:rPr lang="es-ES" smtClean="0"/>
              <a:t>11/01/2019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F1745-D1E1-42D9-A953-D89834963BF5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36744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138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g"/><Relationship Id="rId2" Type="http://schemas.openxmlformats.org/officeDocument/2006/relationships/image" Target="../media/image13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1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g"/><Relationship Id="rId2" Type="http://schemas.openxmlformats.org/officeDocument/2006/relationships/image" Target="../media/image14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1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1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jpeg"/><Relationship Id="rId2" Type="http://schemas.openxmlformats.org/officeDocument/2006/relationships/image" Target="../media/image149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jpeg"/><Relationship Id="rId3" Type="http://schemas.microsoft.com/office/2007/relationships/media" Target="../media/media2.avi"/><Relationship Id="rId7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6" Type="http://schemas.openxmlformats.org/officeDocument/2006/relationships/video" Target="../media/media3.avi"/><Relationship Id="rId11" Type="http://schemas.openxmlformats.org/officeDocument/2006/relationships/image" Target="../media/image154.png"/><Relationship Id="rId5" Type="http://schemas.microsoft.com/office/2007/relationships/media" Target="../media/media3.avi"/><Relationship Id="rId10" Type="http://schemas.openxmlformats.org/officeDocument/2006/relationships/image" Target="../media/image153.png"/><Relationship Id="rId4" Type="http://schemas.openxmlformats.org/officeDocument/2006/relationships/video" Target="../media/media2.avi"/><Relationship Id="rId9" Type="http://schemas.openxmlformats.org/officeDocument/2006/relationships/image" Target="../media/image152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emf"/><Relationship Id="rId4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5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6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6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0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7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85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95.emf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96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5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102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7.jpg"/><Relationship Id="rId4" Type="http://schemas.openxmlformats.org/officeDocument/2006/relationships/image" Target="../media/image106.jp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0.jpg"/><Relationship Id="rId4" Type="http://schemas.openxmlformats.org/officeDocument/2006/relationships/image" Target="../media/image109.jp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2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1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15.jp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16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20.emf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121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5.png"/></Relationships>
</file>

<file path=ppt/slides/_rels/slide8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1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9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30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33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34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35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3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24404"/>
            <a:ext cx="9135208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uadroTexto 4"/>
          <p:cNvSpPr txBox="1"/>
          <p:nvPr/>
        </p:nvSpPr>
        <p:spPr>
          <a:xfrm>
            <a:off x="2861824" y="348744"/>
            <a:ext cx="3429144" cy="1862048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11500" b="1" dirty="0">
                <a:gradFill>
                  <a:gsLst>
                    <a:gs pos="26000">
                      <a:srgbClr val="FF0000"/>
                    </a:gs>
                    <a:gs pos="54000">
                      <a:schemeClr val="bg1"/>
                    </a:gs>
                    <a:gs pos="83000">
                      <a:srgbClr val="0000FF"/>
                    </a:gs>
                  </a:gsLst>
                  <a:lin ang="5400000" scaled="1"/>
                </a:gradFill>
                <a:latin typeface="Consolas" panose="020B0609020204030204" pitchFamily="49" charset="0"/>
                <a:cs typeface="Consolas" panose="020B0609020204030204" pitchFamily="49" charset="0"/>
              </a:rPr>
              <a:t>CUBA</a:t>
            </a:r>
            <a:endParaRPr lang="es-ES" sz="8800" b="1" dirty="0">
              <a:gradFill>
                <a:gsLst>
                  <a:gs pos="26000">
                    <a:srgbClr val="FF0000"/>
                  </a:gs>
                  <a:gs pos="54000">
                    <a:schemeClr val="bg1"/>
                  </a:gs>
                  <a:gs pos="83000">
                    <a:srgbClr val="0000FF"/>
                  </a:gs>
                </a:gsLst>
                <a:lin ang="5400000" scaled="1"/>
              </a:gra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pic>
        <p:nvPicPr>
          <p:cNvPr id="7" name="1 Imagen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2683" b="98171" l="8758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29174"/>
            <a:ext cx="9135208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uadroTexto 7"/>
          <p:cNvSpPr txBox="1"/>
          <p:nvPr/>
        </p:nvSpPr>
        <p:spPr>
          <a:xfrm>
            <a:off x="1443632" y="3986452"/>
            <a:ext cx="3294492" cy="769441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029804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Guantánamo</a:t>
            </a:r>
            <a:endParaRPr lang="es-ES" sz="4400" b="1" dirty="0">
              <a:solidFill>
                <a:srgbClr val="029804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0647580"/>
      </p:ext>
    </p:extLst>
  </p:cSld>
  <p:clrMapOvr>
    <a:masterClrMapping/>
  </p:clrMapOvr>
  <p:transition spd="slow" advTm="1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20825" t="36000" r="51050" b="34889"/>
          <a:stretch/>
        </p:blipFill>
        <p:spPr>
          <a:xfrm>
            <a:off x="5708261" y="208936"/>
            <a:ext cx="3091601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CuadroTexto 4"/>
          <p:cNvSpPr txBox="1"/>
          <p:nvPr/>
        </p:nvSpPr>
        <p:spPr>
          <a:xfrm>
            <a:off x="1112922" y="4027152"/>
            <a:ext cx="765866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2,4 MW en operación – Mayarí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3600 MWh/año 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972 Ton/año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3096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</p:spTree>
    <p:extLst>
      <p:ext uri="{BB962C8B-B14F-4D97-AF65-F5344CB8AC3E}">
        <p14:creationId xmlns:p14="http://schemas.microsoft.com/office/powerpoint/2010/main" val="3576743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14:glitter pattern="hexagon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1 Imagen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7325"/>
            <a:ext cx="9135208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1 Imagen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5122" b="52561" l="13279" r="2569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7324"/>
            <a:ext cx="9135208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uadroTexto 3"/>
          <p:cNvSpPr txBox="1"/>
          <p:nvPr/>
        </p:nvSpPr>
        <p:spPr>
          <a:xfrm>
            <a:off x="204421" y="3701750"/>
            <a:ext cx="6093335" cy="769441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029804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Isla de la Juventud</a:t>
            </a:r>
            <a:endParaRPr lang="es-ES" sz="4400" b="1" dirty="0">
              <a:solidFill>
                <a:srgbClr val="029804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5"/>
          <a:srcRect l="22274" t="65191" r="52268" b="19395"/>
          <a:stretch/>
        </p:blipFill>
        <p:spPr>
          <a:xfrm>
            <a:off x="462986" y="4744100"/>
            <a:ext cx="8241175" cy="165670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5"/>
          <a:srcRect l="22274" t="22438" r="52268" b="64821"/>
          <a:stretch/>
        </p:blipFill>
        <p:spPr>
          <a:xfrm>
            <a:off x="462986" y="0"/>
            <a:ext cx="8241175" cy="1369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987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:circle/>
      </p:transition>
    </mc:Choice>
    <mc:Fallback xmlns="">
      <p:transition spd="slow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04" y="865501"/>
            <a:ext cx="3187733" cy="425031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0211" y="865501"/>
            <a:ext cx="5553957" cy="4165468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223004" y="4807671"/>
            <a:ext cx="8781163" cy="1949408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" name="CuadroTexto 5"/>
          <p:cNvSpPr txBox="1"/>
          <p:nvPr/>
        </p:nvSpPr>
        <p:spPr>
          <a:xfrm>
            <a:off x="626300" y="4880577"/>
            <a:ext cx="8287326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0,814 MW en operación – La Fé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1221 MWh/año </a:t>
            </a:r>
            <a:endPara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329 Ton/año</a:t>
            </a:r>
            <a:endPara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1050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4"/>
          <a:srcRect l="19417" t="23629" r="2667" b="27778"/>
          <a:stretch/>
        </p:blipFill>
        <p:spPr>
          <a:xfrm>
            <a:off x="5834967" y="223572"/>
            <a:ext cx="3078659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854606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14:glitter pattern="hexagon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27"/>
          <a:stretch/>
        </p:blipFill>
        <p:spPr>
          <a:xfrm>
            <a:off x="4585304" y="1048443"/>
            <a:ext cx="4409436" cy="3910325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4" r="8833"/>
          <a:stretch/>
        </p:blipFill>
        <p:spPr>
          <a:xfrm>
            <a:off x="223004" y="1048443"/>
            <a:ext cx="4308050" cy="3926769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4"/>
          <a:srcRect l="19417" t="23629" r="2667" b="27778"/>
          <a:stretch/>
        </p:blipFill>
        <p:spPr>
          <a:xfrm>
            <a:off x="5834967" y="223572"/>
            <a:ext cx="3078659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Rectángulo 2"/>
          <p:cNvSpPr/>
          <p:nvPr/>
        </p:nvSpPr>
        <p:spPr>
          <a:xfrm>
            <a:off x="223004" y="4807671"/>
            <a:ext cx="8781163" cy="1949408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5" name="CuadroTexto 4"/>
          <p:cNvSpPr txBox="1"/>
          <p:nvPr/>
        </p:nvSpPr>
        <p:spPr>
          <a:xfrm>
            <a:off x="626300" y="4880577"/>
            <a:ext cx="8287326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2,4 MW en operación – Universidad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3600 MWh/año 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972 Ton/año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3096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</p:spTree>
    <p:extLst>
      <p:ext uri="{BB962C8B-B14F-4D97-AF65-F5344CB8AC3E}">
        <p14:creationId xmlns:p14="http://schemas.microsoft.com/office/powerpoint/2010/main" val="1087308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14:glitter pattern="hexagon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857" y="515583"/>
            <a:ext cx="8742858" cy="428400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19417" t="23629" r="2667" b="27778"/>
          <a:stretch/>
        </p:blipFill>
        <p:spPr>
          <a:xfrm>
            <a:off x="5834967" y="223572"/>
            <a:ext cx="3078659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Rectángulo 2"/>
          <p:cNvSpPr/>
          <p:nvPr/>
        </p:nvSpPr>
        <p:spPr>
          <a:xfrm>
            <a:off x="223004" y="4807671"/>
            <a:ext cx="8781163" cy="1949408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5" name="CuadroTexto 4"/>
          <p:cNvSpPr txBox="1"/>
          <p:nvPr/>
        </p:nvSpPr>
        <p:spPr>
          <a:xfrm>
            <a:off x="626300" y="4880577"/>
            <a:ext cx="8287326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1 MW en operación – Mármol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1500 MWh/año </a:t>
            </a:r>
            <a:endPara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405 Ton/año</a:t>
            </a:r>
            <a:endPara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1290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</p:spTree>
    <p:extLst>
      <p:ext uri="{BB962C8B-B14F-4D97-AF65-F5344CB8AC3E}">
        <p14:creationId xmlns:p14="http://schemas.microsoft.com/office/powerpoint/2010/main" val="1632456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14:glitter pattern="hexagon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2861824" y="348744"/>
            <a:ext cx="3429144" cy="1862048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11500" b="1" dirty="0">
                <a:gradFill>
                  <a:gsLst>
                    <a:gs pos="26000">
                      <a:srgbClr val="FF0000"/>
                    </a:gs>
                    <a:gs pos="54000">
                      <a:schemeClr val="bg1"/>
                    </a:gs>
                    <a:gs pos="83000">
                      <a:srgbClr val="0000FF"/>
                    </a:gs>
                  </a:gsLst>
                  <a:lin ang="5400000" scaled="1"/>
                </a:gradFill>
                <a:latin typeface="Consolas" panose="020B0609020204030204" pitchFamily="49" charset="0"/>
                <a:cs typeface="Consolas" panose="020B0609020204030204" pitchFamily="49" charset="0"/>
              </a:rPr>
              <a:t>CUBA</a:t>
            </a:r>
            <a:endParaRPr lang="es-ES" sz="8800" b="1" dirty="0">
              <a:gradFill>
                <a:gsLst>
                  <a:gs pos="26000">
                    <a:srgbClr val="FF0000"/>
                  </a:gs>
                  <a:gs pos="54000">
                    <a:schemeClr val="bg1"/>
                  </a:gs>
                  <a:gs pos="83000">
                    <a:srgbClr val="0000FF"/>
                  </a:gs>
                </a:gsLst>
                <a:lin ang="5400000" scaled="1"/>
              </a:gra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pic>
        <p:nvPicPr>
          <p:cNvPr id="6" name="1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74694"/>
            <a:ext cx="9135208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4390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1000">
        <p14:glitter pattern="hexagon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410" y="362755"/>
            <a:ext cx="7130813" cy="5103093"/>
          </a:xfrm>
          <a:prstGeom prst="rect">
            <a:avLst/>
          </a:prstGeom>
        </p:spPr>
      </p:pic>
      <p:sp>
        <p:nvSpPr>
          <p:cNvPr id="4" name="Rectángulo 2"/>
          <p:cNvSpPr/>
          <p:nvPr/>
        </p:nvSpPr>
        <p:spPr>
          <a:xfrm>
            <a:off x="223004" y="5465848"/>
            <a:ext cx="8781163" cy="133519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" name="CuadroTexto 2"/>
          <p:cNvSpPr txBox="1"/>
          <p:nvPr/>
        </p:nvSpPr>
        <p:spPr>
          <a:xfrm>
            <a:off x="1437290" y="5509808"/>
            <a:ext cx="69640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Construidos 2 mil 319 biodigestores fundamentalmente en viviendas de productores porcinos</a:t>
            </a:r>
            <a:endParaRPr lang="es-E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042717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690" y="541816"/>
            <a:ext cx="7815720" cy="5034280"/>
          </a:xfrm>
          <a:prstGeom prst="rect">
            <a:avLst/>
          </a:prstGeom>
        </p:spPr>
      </p:pic>
      <p:sp>
        <p:nvSpPr>
          <p:cNvPr id="4" name="Rectángulo 2"/>
          <p:cNvSpPr/>
          <p:nvPr/>
        </p:nvSpPr>
        <p:spPr>
          <a:xfrm>
            <a:off x="223004" y="5644240"/>
            <a:ext cx="8781163" cy="1156798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" name="CuadroTexto 2"/>
          <p:cNvSpPr txBox="1"/>
          <p:nvPr/>
        </p:nvSpPr>
        <p:spPr>
          <a:xfrm>
            <a:off x="223004" y="5688200"/>
            <a:ext cx="87811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Instalados 1148 Bombeo Solar Fotovoltaico fundamentalmente para la ganadería</a:t>
            </a:r>
            <a:endParaRPr lang="es-E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587394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667" y="508253"/>
            <a:ext cx="7486333" cy="4918818"/>
          </a:xfrm>
          <a:prstGeom prst="rect">
            <a:avLst/>
          </a:prstGeom>
        </p:spPr>
      </p:pic>
      <p:sp>
        <p:nvSpPr>
          <p:cNvPr id="4" name="Rectángulo 2"/>
          <p:cNvSpPr/>
          <p:nvPr/>
        </p:nvSpPr>
        <p:spPr>
          <a:xfrm>
            <a:off x="223004" y="5644240"/>
            <a:ext cx="8781163" cy="1156798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" name="CuadroTexto 2"/>
          <p:cNvSpPr txBox="1"/>
          <p:nvPr/>
        </p:nvSpPr>
        <p:spPr>
          <a:xfrm>
            <a:off x="1149667" y="5729109"/>
            <a:ext cx="79200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Instalados mil 672 módulos de cercas eléctricas con paneles solares</a:t>
            </a:r>
            <a:endParaRPr lang="es-E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881798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0741" y="193613"/>
            <a:ext cx="4325573" cy="3244180"/>
          </a:xfrm>
          <a:prstGeom prst="rect">
            <a:avLst/>
          </a:prstGeom>
        </p:spPr>
      </p:pic>
      <p:pic>
        <p:nvPicPr>
          <p:cNvPr id="3074" name="Picture 2" descr="C:\Users\rosell.MINBAS\Desktop\full-paneles-solar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29" y="255157"/>
            <a:ext cx="4538497" cy="31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ángulo 2"/>
          <p:cNvSpPr/>
          <p:nvPr/>
        </p:nvSpPr>
        <p:spPr>
          <a:xfrm>
            <a:off x="223004" y="3991343"/>
            <a:ext cx="8781163" cy="1742695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" name="CuadroTexto 2"/>
          <p:cNvSpPr txBox="1"/>
          <p:nvPr/>
        </p:nvSpPr>
        <p:spPr>
          <a:xfrm>
            <a:off x="763980" y="4325022"/>
            <a:ext cx="80041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16 mil 807 viviendas aisladas electrificadas con PSFV</a:t>
            </a:r>
            <a:endParaRPr lang="es-E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854148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418" y="251854"/>
            <a:ext cx="8042102" cy="6390701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1647900" y="5078382"/>
            <a:ext cx="68634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Prueba de máquina cosechadora de marabú - Ciego de Ávila</a:t>
            </a:r>
            <a:endParaRPr lang="es-E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666420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772" y="72128"/>
            <a:ext cx="8551352" cy="6413515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/>
          <a:srcRect l="33125" t="34444" r="16750" b="34445"/>
          <a:stretch/>
        </p:blipFill>
        <p:spPr>
          <a:xfrm>
            <a:off x="5732862" y="207929"/>
            <a:ext cx="3093428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Rectángulo 5"/>
          <p:cNvSpPr/>
          <p:nvPr/>
        </p:nvSpPr>
        <p:spPr>
          <a:xfrm>
            <a:off x="360772" y="5336265"/>
            <a:ext cx="8551352" cy="1149378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7" name="CuadroTexto 6"/>
          <p:cNvSpPr txBox="1"/>
          <p:nvPr/>
        </p:nvSpPr>
        <p:spPr>
          <a:xfrm>
            <a:off x="1144439" y="4403802"/>
            <a:ext cx="77676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4,4 MW en operación – Río Grande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1022909" y="5368514"/>
            <a:ext cx="75062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6600 MWh/año 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1782 Ton/año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5676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</p:spTree>
    <p:extLst>
      <p:ext uri="{BB962C8B-B14F-4D97-AF65-F5344CB8AC3E}">
        <p14:creationId xmlns:p14="http://schemas.microsoft.com/office/powerpoint/2010/main" val="1030740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7 CuadroTexto"/>
          <p:cNvSpPr txBox="1"/>
          <p:nvPr/>
        </p:nvSpPr>
        <p:spPr bwMode="auto">
          <a:xfrm>
            <a:off x="933450" y="2902685"/>
            <a:ext cx="38798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b="1" dirty="0">
                <a:solidFill>
                  <a:prstClr val="black"/>
                </a:solidFill>
                <a:latin typeface="Calibri"/>
                <a:cs typeface="+mn-cs"/>
              </a:rPr>
              <a:t> </a:t>
            </a:r>
            <a:endParaRPr lang="es-ES_tradnl" sz="20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18 CuadroTexto"/>
          <p:cNvSpPr txBox="1"/>
          <p:nvPr/>
        </p:nvSpPr>
        <p:spPr bwMode="auto">
          <a:xfrm>
            <a:off x="933450" y="3188436"/>
            <a:ext cx="4514850" cy="4016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dirty="0">
                <a:solidFill>
                  <a:prstClr val="black"/>
                </a:solidFill>
                <a:latin typeface="Calibri"/>
                <a:cs typeface="+mn-cs"/>
              </a:rPr>
              <a:t> </a:t>
            </a:r>
            <a:endParaRPr lang="es-ES_tradnl" sz="200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22" name="20 CuadroTexto"/>
          <p:cNvSpPr txBox="1"/>
          <p:nvPr/>
        </p:nvSpPr>
        <p:spPr bwMode="auto">
          <a:xfrm>
            <a:off x="933450" y="3509110"/>
            <a:ext cx="51689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b="1" dirty="0">
                <a:solidFill>
                  <a:prstClr val="black"/>
                </a:solidFill>
                <a:latin typeface="Calibri"/>
                <a:cs typeface="+mn-cs"/>
              </a:rPr>
              <a:t> </a:t>
            </a:r>
            <a:endParaRPr lang="es-ES_tradnl" sz="2000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pic>
        <p:nvPicPr>
          <p:cNvPr id="23" name="Picture 2" descr="C:\Users\rosell.MINBAS\Desktop\v\29601456_ml-1030x103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23" y="-4878"/>
            <a:ext cx="9113377" cy="68628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4" name="caña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81354" y="5157084"/>
            <a:ext cx="1874422" cy="16562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eólica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962058" y="3509110"/>
            <a:ext cx="2037025" cy="1647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sf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404758" y="3302735"/>
            <a:ext cx="2087083" cy="16676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" name="CuadroTexto 3"/>
          <p:cNvSpPr txBox="1"/>
          <p:nvPr/>
        </p:nvSpPr>
        <p:spPr>
          <a:xfrm>
            <a:off x="-180528" y="-27384"/>
            <a:ext cx="9144000" cy="57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endParaRPr lang="es-ES" sz="300" b="1" dirty="0" smtClean="0">
              <a:latin typeface="+mj-lt"/>
            </a:endParaRPr>
          </a:p>
          <a:p>
            <a:pPr algn="ctr">
              <a:lnSpc>
                <a:spcPct val="150000"/>
              </a:lnSpc>
            </a:pPr>
            <a:r>
              <a:rPr lang="es-E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EL CAMINO HACIA LA INDEPENDENCIA ENERGÉTICA  DE CUBA</a:t>
            </a:r>
            <a:endParaRPr lang="es-ES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202223" y="615323"/>
            <a:ext cx="8505049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El sol sale para todos</a:t>
            </a:r>
            <a:r>
              <a:rPr lang="es-ES" sz="2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,</a:t>
            </a:r>
          </a:p>
          <a:p>
            <a:r>
              <a:rPr lang="es-ES" sz="2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No </a:t>
            </a:r>
            <a:r>
              <a:rPr lang="es-ES" sz="2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puede bloquearse, no puede dominarse, no puede destruirse</a:t>
            </a:r>
            <a:r>
              <a:rPr lang="es-ES" sz="2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.</a:t>
            </a:r>
          </a:p>
          <a:p>
            <a:endParaRPr lang="es-ES" sz="7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r>
              <a:rPr lang="es-ES" sz="2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En cambio; el petróleo, el carbón y el gas son instrumentos de dominación</a:t>
            </a:r>
            <a:r>
              <a:rPr lang="es-ES" sz="20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.</a:t>
            </a:r>
          </a:p>
          <a:p>
            <a:endParaRPr lang="es-ES" sz="7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r>
              <a:rPr lang="es-ES" sz="2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El desarrollo de las Fuentes Renovables de Energía es un arma de los pueblos y es la que puede producir el verdadero desarrollo económico y social que necesitamos. </a:t>
            </a:r>
          </a:p>
        </p:txBody>
      </p:sp>
    </p:spTree>
    <p:extLst>
      <p:ext uri="{BB962C8B-B14F-4D97-AF65-F5344CB8AC3E}">
        <p14:creationId xmlns:p14="http://schemas.microsoft.com/office/powerpoint/2010/main" val="4098468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003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24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video>
              <p:cMediaNode vol="80000">
                <p:cTn id="18" repeatCount="indefinite" fill="hold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  <p:video>
              <p:cMediaNode vol="80000">
                <p:cTn id="19" repeatCount="indefinite" fill="hold" display="0">
                  <p:stCondLst>
                    <p:cond delay="indefinite"/>
                  </p:stCondLst>
                </p:cTn>
                <p:tgtEl>
                  <p:spTgt spid="26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7325"/>
            <a:ext cx="9135208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1 Imagen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9756" b="97561" l="64393" r="893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2" y="1337325"/>
            <a:ext cx="9135208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uadroTexto 8"/>
          <p:cNvSpPr txBox="1"/>
          <p:nvPr/>
        </p:nvSpPr>
        <p:spPr>
          <a:xfrm>
            <a:off x="2045703" y="3443069"/>
            <a:ext cx="2050561" cy="769441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029804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Granma</a:t>
            </a:r>
            <a:endParaRPr lang="es-ES" sz="4400" b="1" dirty="0">
              <a:solidFill>
                <a:srgbClr val="029804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 rotWithShape="1">
          <a:blip r:embed="rId5"/>
          <a:srcRect l="22274" t="65191" r="52268" b="19395"/>
          <a:stretch/>
        </p:blipFill>
        <p:spPr>
          <a:xfrm>
            <a:off x="462986" y="4744100"/>
            <a:ext cx="8241175" cy="1656700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 rotWithShape="1">
          <a:blip r:embed="rId5"/>
          <a:srcRect l="22274" t="22438" r="52268" b="64821"/>
          <a:stretch/>
        </p:blipFill>
        <p:spPr>
          <a:xfrm>
            <a:off x="462986" y="0"/>
            <a:ext cx="8241175" cy="1369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89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000">
        <p:circle/>
      </p:transition>
    </mc:Choice>
    <mc:Fallback xmlns="">
      <p:transition spd="slow" advTm="1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" y="214470"/>
            <a:ext cx="8426240" cy="6319680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947495" y="4425827"/>
            <a:ext cx="750626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2,4 MW en operación – Yarey</a:t>
            </a:r>
            <a:r>
              <a:rPr lang="es-E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 </a:t>
            </a:r>
            <a:endParaRPr lang="es-ES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3600 MWh/año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972 Ton/año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3096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/>
          <a:srcRect l="33125" t="34444" r="16750" b="34445"/>
          <a:stretch/>
        </p:blipFill>
        <p:spPr>
          <a:xfrm>
            <a:off x="5732862" y="207929"/>
            <a:ext cx="3093428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3990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4000">
        <p14:glitter pattern="hexagon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/>
          <a:srcRect l="33125" t="34444" r="16750" b="34445"/>
          <a:stretch/>
        </p:blipFill>
        <p:spPr>
          <a:xfrm>
            <a:off x="5732862" y="207929"/>
            <a:ext cx="3093428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64"/>
          <a:stretch/>
        </p:blipFill>
        <p:spPr>
          <a:xfrm>
            <a:off x="251454" y="1401544"/>
            <a:ext cx="4546789" cy="3934721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68"/>
          <a:stretch/>
        </p:blipFill>
        <p:spPr>
          <a:xfrm>
            <a:off x="4826523" y="1401545"/>
            <a:ext cx="4085601" cy="3934721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251454" y="5336265"/>
            <a:ext cx="8660670" cy="1149378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" name="CuadroTexto 1"/>
          <p:cNvSpPr txBox="1"/>
          <p:nvPr/>
        </p:nvSpPr>
        <p:spPr>
          <a:xfrm>
            <a:off x="947495" y="4472964"/>
            <a:ext cx="750626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4,4 MW en operación – Mártires de Artemisa 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6600 MWh/año 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1782 Ton/año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5676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</p:spTree>
    <p:extLst>
      <p:ext uri="{BB962C8B-B14F-4D97-AF65-F5344CB8AC3E}">
        <p14:creationId xmlns:p14="http://schemas.microsoft.com/office/powerpoint/2010/main" val="4143558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/>
          <a:srcRect l="33125" t="34444" r="16750" b="34445"/>
          <a:stretch/>
        </p:blipFill>
        <p:spPr>
          <a:xfrm>
            <a:off x="5732862" y="207929"/>
            <a:ext cx="3093428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524" y="1414186"/>
            <a:ext cx="2799761" cy="2099822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566" y="1414186"/>
            <a:ext cx="5823960" cy="4371713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248925" y="5336265"/>
            <a:ext cx="8663199" cy="1149378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925" y="3542289"/>
            <a:ext cx="2805360" cy="1780501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947495" y="4425827"/>
            <a:ext cx="750626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2,4 MW en operación – Yarey II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3600 MWh/año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972 Ton/año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3096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</p:spTree>
    <p:extLst>
      <p:ext uri="{BB962C8B-B14F-4D97-AF65-F5344CB8AC3E}">
        <p14:creationId xmlns:p14="http://schemas.microsoft.com/office/powerpoint/2010/main" val="2872420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/>
          <a:srcRect l="33125" t="34444" r="16750" b="34445"/>
          <a:stretch/>
        </p:blipFill>
        <p:spPr>
          <a:xfrm>
            <a:off x="5732862" y="207929"/>
            <a:ext cx="3093428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358" y="1422894"/>
            <a:ext cx="5464704" cy="4099846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248925" y="5336265"/>
            <a:ext cx="8663199" cy="1149378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1" y="1422894"/>
            <a:ext cx="3102806" cy="2328974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51" y="3810782"/>
            <a:ext cx="3097725" cy="1487083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947495" y="4378692"/>
            <a:ext cx="750626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1,1 MW en operación – Siboney</a:t>
            </a:r>
          </a:p>
          <a:p>
            <a:endParaRPr lang="es-ES" sz="105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1650 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MWh/año 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445 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Ton/año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1419 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</p:spTree>
    <p:extLst>
      <p:ext uri="{BB962C8B-B14F-4D97-AF65-F5344CB8AC3E}">
        <p14:creationId xmlns:p14="http://schemas.microsoft.com/office/powerpoint/2010/main" val="4167671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616" y="548301"/>
            <a:ext cx="7951514" cy="5754963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947495" y="4425827"/>
            <a:ext cx="750626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4,4 MW en construcción – Payares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6600 MWh/año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1782 Ton/año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5676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/>
          <a:srcRect l="33125" t="34444" r="16750" b="34445"/>
          <a:stretch/>
        </p:blipFill>
        <p:spPr>
          <a:xfrm>
            <a:off x="5732862" y="207929"/>
            <a:ext cx="3093428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625315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1 Imagen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7325"/>
            <a:ext cx="9135208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1 Imagen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5976" b="98171" l="7457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7325"/>
            <a:ext cx="9135208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uadroTexto 3"/>
          <p:cNvSpPr txBox="1"/>
          <p:nvPr/>
        </p:nvSpPr>
        <p:spPr>
          <a:xfrm>
            <a:off x="1566180" y="3532065"/>
            <a:ext cx="2361544" cy="769441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029804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Holguín</a:t>
            </a:r>
            <a:endParaRPr lang="es-ES" sz="4400" b="1" dirty="0">
              <a:solidFill>
                <a:srgbClr val="029804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5"/>
          <a:srcRect l="22274" t="65191" r="52268" b="19395"/>
          <a:stretch/>
        </p:blipFill>
        <p:spPr>
          <a:xfrm>
            <a:off x="462986" y="4744100"/>
            <a:ext cx="8241175" cy="165670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5"/>
          <a:srcRect l="22274" t="22438" r="52268" b="64821"/>
          <a:stretch/>
        </p:blipFill>
        <p:spPr>
          <a:xfrm>
            <a:off x="462986" y="0"/>
            <a:ext cx="8241175" cy="1369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320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:circle/>
      </p:transition>
    </mc:Choice>
    <mc:Fallback xmlns="">
      <p:transition spd="slow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33167" t="34296" r="16750" b="34593"/>
          <a:stretch/>
        </p:blipFill>
        <p:spPr>
          <a:xfrm>
            <a:off x="5676049" y="284419"/>
            <a:ext cx="3090857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891" y="1617783"/>
            <a:ext cx="4216551" cy="2861955"/>
          </a:xfrm>
          <a:prstGeom prst="rect">
            <a:avLst/>
          </a:prstGeom>
        </p:spPr>
      </p:pic>
      <p:pic>
        <p:nvPicPr>
          <p:cNvPr id="6" name="5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" y="967176"/>
            <a:ext cx="4495607" cy="2980570"/>
          </a:xfrm>
          <a:prstGeom prst="rect">
            <a:avLst/>
          </a:prstGeom>
        </p:spPr>
      </p:pic>
      <p:sp>
        <p:nvSpPr>
          <p:cNvPr id="7" name="Rectángulo 5"/>
          <p:cNvSpPr/>
          <p:nvPr/>
        </p:nvSpPr>
        <p:spPr>
          <a:xfrm>
            <a:off x="248925" y="4870936"/>
            <a:ext cx="8663199" cy="1913635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" name="CuadroTexto 1"/>
          <p:cNvSpPr txBox="1"/>
          <p:nvPr/>
        </p:nvSpPr>
        <p:spPr>
          <a:xfrm>
            <a:off x="867305" y="4870814"/>
            <a:ext cx="763016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4,4 MW en operación – Yuraguanal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6600 MWh/año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1782 Ton/año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5676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</p:spTree>
    <p:extLst>
      <p:ext uri="{BB962C8B-B14F-4D97-AF65-F5344CB8AC3E}">
        <p14:creationId xmlns:p14="http://schemas.microsoft.com/office/powerpoint/2010/main" val="2278699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4000">
        <p14:glitter pattern="hexagon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109" y="96624"/>
            <a:ext cx="8700940" cy="6525705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346509" y="4573910"/>
            <a:ext cx="8414972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Parques Solares Fotovoltaicos por 6,3 MW en operación – Santa Teresa 1, 2, 3 y 4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9450 MWh/año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2551 Ton/año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8127 Ton </a:t>
            </a:r>
            <a:r>
              <a:rPr lang="es-E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20080" t="42168" r="49987" b="26791"/>
          <a:stretch/>
        </p:blipFill>
        <p:spPr>
          <a:xfrm>
            <a:off x="5580669" y="196555"/>
            <a:ext cx="3085847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671376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4000">
        <p14:glitter pattern="hexagon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rosell.MINBAS\Desktop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227" y="506390"/>
            <a:ext cx="7059356" cy="4554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ángulo 5"/>
          <p:cNvSpPr/>
          <p:nvPr/>
        </p:nvSpPr>
        <p:spPr>
          <a:xfrm>
            <a:off x="248925" y="5060814"/>
            <a:ext cx="8663199" cy="174134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" name="CuadroTexto 1"/>
          <p:cNvSpPr txBox="1"/>
          <p:nvPr/>
        </p:nvSpPr>
        <p:spPr>
          <a:xfrm>
            <a:off x="338462" y="5080343"/>
            <a:ext cx="84841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PCHE de  2,9 MW en operaciones en el Margen Derecho de la Presa Mayarí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11 600 </a:t>
            </a:r>
            <a:r>
              <a:rPr lang="es-ES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MWh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 </a:t>
            </a:r>
            <a:endPara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3132 Ton/año</a:t>
            </a:r>
            <a:endPara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9976 Ton </a:t>
            </a:r>
            <a:r>
              <a:rPr lang="es-E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  <a:endPara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7" name="Imagen 3"/>
          <p:cNvPicPr>
            <a:picLocks noChangeAspect="1"/>
          </p:cNvPicPr>
          <p:nvPr/>
        </p:nvPicPr>
        <p:blipFill rotWithShape="1">
          <a:blip r:embed="rId3"/>
          <a:srcRect l="33167" t="34296" r="16750" b="34593"/>
          <a:stretch/>
        </p:blipFill>
        <p:spPr>
          <a:xfrm>
            <a:off x="5851889" y="284419"/>
            <a:ext cx="3090857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9" y="109134"/>
            <a:ext cx="2381840" cy="178638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562604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104" y="618008"/>
            <a:ext cx="8057896" cy="5935192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671149" y="4729801"/>
            <a:ext cx="806986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Pequeña Central Hidroeléctrica de 1.1 MW en construcción - Margen Izquierdo  Mayarí </a:t>
            </a:r>
          </a:p>
          <a:p>
            <a:pPr algn="ctr"/>
            <a:r>
              <a:rPr lang="es-E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</a:t>
            </a:r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4 400 </a:t>
            </a:r>
            <a:r>
              <a:rPr lang="es-E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MWh</a:t>
            </a:r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 </a:t>
            </a:r>
            <a:endParaRPr lang="es-E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</a:t>
            </a:r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1188 Ton/año</a:t>
            </a:r>
            <a:endParaRPr lang="es-E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</a:t>
            </a:r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3784 Ton </a:t>
            </a:r>
            <a:r>
              <a:rPr lang="es-E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baseline="-25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  <a:endParaRPr lang="es-E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33167" t="34296" r="16750" b="34593"/>
          <a:stretch/>
        </p:blipFill>
        <p:spPr>
          <a:xfrm>
            <a:off x="5755177" y="222875"/>
            <a:ext cx="3090857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70735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775" y="328474"/>
            <a:ext cx="8197049" cy="614778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/>
          <a:srcRect l="33167" t="34296" r="16750" b="34593"/>
          <a:stretch/>
        </p:blipFill>
        <p:spPr>
          <a:xfrm>
            <a:off x="5755177" y="222875"/>
            <a:ext cx="3090857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Rectángulo 5"/>
          <p:cNvSpPr/>
          <p:nvPr/>
        </p:nvSpPr>
        <p:spPr>
          <a:xfrm>
            <a:off x="248925" y="5336265"/>
            <a:ext cx="8663199" cy="1149378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" name="CuadroTexto 1"/>
          <p:cNvSpPr txBox="1"/>
          <p:nvPr/>
        </p:nvSpPr>
        <p:spPr>
          <a:xfrm>
            <a:off x="756479" y="5294583"/>
            <a:ext cx="77368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Curso de operación y mantenimiento de parques eólicos – Universidad </a:t>
            </a:r>
            <a:r>
              <a:rPr lang="es-E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de Holguín </a:t>
            </a:r>
            <a:r>
              <a:rPr lang="es-E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y CUJAE</a:t>
            </a:r>
            <a:endParaRPr lang="es-E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133252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1 Imagen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7325"/>
            <a:ext cx="9135208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1 Imagen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9146" b="74878" l="65530" r="80309">
                        <a14:backgroundMark x1="71714" y1="55366" x2="71714" y2="553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7325"/>
            <a:ext cx="9135208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uadroTexto 3"/>
          <p:cNvSpPr txBox="1"/>
          <p:nvPr/>
        </p:nvSpPr>
        <p:spPr>
          <a:xfrm>
            <a:off x="1566180" y="3532065"/>
            <a:ext cx="2983509" cy="769441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029804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Las Tunas</a:t>
            </a:r>
            <a:endParaRPr lang="es-ES" sz="4400" b="1" dirty="0">
              <a:solidFill>
                <a:srgbClr val="029804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5"/>
          <a:srcRect l="22274" t="65191" r="52268" b="19395"/>
          <a:stretch/>
        </p:blipFill>
        <p:spPr>
          <a:xfrm>
            <a:off x="462986" y="4744100"/>
            <a:ext cx="8241175" cy="165670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5"/>
          <a:srcRect l="22274" t="22438" r="52268" b="64821"/>
          <a:stretch/>
        </p:blipFill>
        <p:spPr>
          <a:xfrm>
            <a:off x="462986" y="0"/>
            <a:ext cx="8241175" cy="1369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289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:circle/>
      </p:transition>
    </mc:Choice>
    <mc:Fallback xmlns="">
      <p:transition spd="slow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51" y="914049"/>
            <a:ext cx="8935697" cy="5231774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33250" t="34148" r="16500" b="34593"/>
          <a:stretch/>
        </p:blipFill>
        <p:spPr>
          <a:xfrm>
            <a:off x="5704159" y="245504"/>
            <a:ext cx="3086445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Rectángulo 5"/>
          <p:cNvSpPr/>
          <p:nvPr/>
        </p:nvSpPr>
        <p:spPr>
          <a:xfrm>
            <a:off x="248925" y="5679153"/>
            <a:ext cx="8663199" cy="1149378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" name="CuadroTexto 1"/>
          <p:cNvSpPr txBox="1"/>
          <p:nvPr/>
        </p:nvSpPr>
        <p:spPr>
          <a:xfrm>
            <a:off x="712177" y="4795030"/>
            <a:ext cx="7746023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2,2 MW en operación – Parada 1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3300 MWh/año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891 Ton/año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2838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</p:spTree>
    <p:extLst>
      <p:ext uri="{BB962C8B-B14F-4D97-AF65-F5344CB8AC3E}">
        <p14:creationId xmlns:p14="http://schemas.microsoft.com/office/powerpoint/2010/main" val="1455921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4000">
        <p14:glitter pattern="hexagon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845" y="824360"/>
            <a:ext cx="8613205" cy="4844928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33250" t="34148" r="16500" b="34593"/>
          <a:stretch/>
        </p:blipFill>
        <p:spPr>
          <a:xfrm>
            <a:off x="5704159" y="245504"/>
            <a:ext cx="3086445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Rectángulo 5"/>
          <p:cNvSpPr/>
          <p:nvPr/>
        </p:nvSpPr>
        <p:spPr>
          <a:xfrm>
            <a:off x="248925" y="5679153"/>
            <a:ext cx="8663199" cy="1149378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" name="CuadroTexto 1"/>
          <p:cNvSpPr txBox="1"/>
          <p:nvPr/>
        </p:nvSpPr>
        <p:spPr>
          <a:xfrm>
            <a:off x="764932" y="4833376"/>
            <a:ext cx="7649306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2,2 MW en operación – Manatí 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3300 MWh/año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891 Ton/año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2838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</p:spTree>
    <p:extLst>
      <p:ext uri="{BB962C8B-B14F-4D97-AF65-F5344CB8AC3E}">
        <p14:creationId xmlns:p14="http://schemas.microsoft.com/office/powerpoint/2010/main" val="2306634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21" y="883908"/>
            <a:ext cx="8718756" cy="5815342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1987061" y="4773482"/>
            <a:ext cx="7067907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              de 4,4 MW en operación – Parada 2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6600 MWh/año 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1782 Ton/año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5676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33250" t="34148" r="16500" b="34593"/>
          <a:stretch/>
        </p:blipFill>
        <p:spPr>
          <a:xfrm>
            <a:off x="5704159" y="245504"/>
            <a:ext cx="3086445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148267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64" y="1187776"/>
            <a:ext cx="7805394" cy="3961725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725864" y="4867212"/>
            <a:ext cx="7805394" cy="1877437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" name="CuadroTexto 1"/>
          <p:cNvSpPr txBox="1"/>
          <p:nvPr/>
        </p:nvSpPr>
        <p:spPr>
          <a:xfrm>
            <a:off x="1011116" y="4867212"/>
            <a:ext cx="7336844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2,2 MW en construcción – Manatí 2 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3300 MWh/año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891 Ton/año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2838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33250" t="34148" r="16500" b="34593"/>
          <a:stretch/>
        </p:blipFill>
        <p:spPr>
          <a:xfrm>
            <a:off x="5704159" y="245504"/>
            <a:ext cx="3086445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873100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/>
        </p:nvSpPr>
        <p:spPr>
          <a:xfrm>
            <a:off x="273377" y="5064369"/>
            <a:ext cx="8604964" cy="1683573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77" y="171754"/>
            <a:ext cx="5295087" cy="4505753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33250" t="34148" r="16500" b="34593"/>
          <a:stretch/>
        </p:blipFill>
        <p:spPr>
          <a:xfrm>
            <a:off x="5704159" y="245504"/>
            <a:ext cx="3086445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464" y="1619610"/>
            <a:ext cx="3365369" cy="3057897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422031" y="5092596"/>
            <a:ext cx="845631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eólico de  51 MW en construcción - Herradura 1 </a:t>
            </a:r>
          </a:p>
          <a:p>
            <a:endParaRPr lang="es-ES" sz="1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r>
              <a:rPr lang="es-E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Bases escavadas: 20</a:t>
            </a:r>
          </a:p>
          <a:p>
            <a:r>
              <a:rPr lang="es-E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Sellos </a:t>
            </a:r>
            <a:r>
              <a:rPr lang="es-E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fundidos: </a:t>
            </a:r>
            <a:r>
              <a:rPr lang="es-E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8</a:t>
            </a:r>
            <a:endParaRPr lang="es-E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3989986" y="5886168"/>
            <a:ext cx="488835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134 000 </a:t>
            </a:r>
            <a:r>
              <a:rPr lang="es-ES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MWh</a:t>
            </a:r>
            <a:r>
              <a:rPr lang="es-E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 </a:t>
            </a:r>
          </a:p>
          <a:p>
            <a:r>
              <a:rPr lang="es-E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37 700 Ton/año</a:t>
            </a:r>
          </a:p>
          <a:p>
            <a:r>
              <a:rPr lang="es-E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115 240 Ton </a:t>
            </a:r>
            <a:r>
              <a:rPr lang="es-E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16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</p:spTree>
    <p:extLst>
      <p:ext uri="{BB962C8B-B14F-4D97-AF65-F5344CB8AC3E}">
        <p14:creationId xmlns:p14="http://schemas.microsoft.com/office/powerpoint/2010/main" val="321787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349" y="487045"/>
            <a:ext cx="4245101" cy="2545402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11" y="478253"/>
            <a:ext cx="4525159" cy="2545402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/>
          <a:srcRect l="65000" t="27111" r="18350" b="45334"/>
          <a:stretch/>
        </p:blipFill>
        <p:spPr>
          <a:xfrm>
            <a:off x="4776348" y="3165476"/>
            <a:ext cx="4243167" cy="2370057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0811" y="3165475"/>
            <a:ext cx="4525159" cy="2370057"/>
          </a:xfrm>
          <a:prstGeom prst="rect">
            <a:avLst/>
          </a:prstGeom>
        </p:spPr>
      </p:pic>
      <p:sp>
        <p:nvSpPr>
          <p:cNvPr id="8" name="Rectángulo 8"/>
          <p:cNvSpPr/>
          <p:nvPr/>
        </p:nvSpPr>
        <p:spPr>
          <a:xfrm>
            <a:off x="273377" y="5667413"/>
            <a:ext cx="8604964" cy="1054153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" name="CuadroTexto 1"/>
          <p:cNvSpPr txBox="1"/>
          <p:nvPr/>
        </p:nvSpPr>
        <p:spPr>
          <a:xfrm>
            <a:off x="422031" y="5671696"/>
            <a:ext cx="84563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Equipos de construcción adquiridos          y 2 bachimplan</a:t>
            </a:r>
          </a:p>
        </p:txBody>
      </p:sp>
    </p:spTree>
    <p:extLst>
      <p:ext uri="{BB962C8B-B14F-4D97-AF65-F5344CB8AC3E}">
        <p14:creationId xmlns:p14="http://schemas.microsoft.com/office/powerpoint/2010/main" val="248906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53" y="975948"/>
            <a:ext cx="4546789" cy="4360318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148" y="975947"/>
            <a:ext cx="5316718" cy="4400036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251454" y="5336265"/>
            <a:ext cx="8500412" cy="1149378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" name="CuadroTexto 1"/>
          <p:cNvSpPr txBox="1"/>
          <p:nvPr/>
        </p:nvSpPr>
        <p:spPr>
          <a:xfrm>
            <a:off x="1093393" y="4439272"/>
            <a:ext cx="765866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1,2 MW en operación – Maisí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1800 MWh/año 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486 Ton/año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1548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4"/>
          <a:srcRect l="20080" t="42168" r="49987" b="26791"/>
          <a:stretch/>
        </p:blipFill>
        <p:spPr>
          <a:xfrm>
            <a:off x="5580669" y="196555"/>
            <a:ext cx="3085847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67134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273377" y="4897325"/>
            <a:ext cx="8604964" cy="1850617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" name="CuadroTexto 1"/>
          <p:cNvSpPr txBox="1"/>
          <p:nvPr/>
        </p:nvSpPr>
        <p:spPr>
          <a:xfrm>
            <a:off x="580293" y="5023815"/>
            <a:ext cx="8210312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eólico de 50 MW en construcción - Herradura 2 </a:t>
            </a:r>
            <a:endParaRPr lang="es-ES" sz="2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endParaRPr lang="es-ES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r>
              <a:rPr lang="es-E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Bases escavadas: </a:t>
            </a:r>
            <a:r>
              <a:rPr lang="es-E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11</a:t>
            </a:r>
            <a:endParaRPr lang="es-E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r>
              <a:rPr lang="es-E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Sellos fundidos: </a:t>
            </a:r>
            <a:r>
              <a:rPr lang="es-E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4</a:t>
            </a:r>
            <a:endParaRPr lang="es-E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642" y="392812"/>
            <a:ext cx="4450691" cy="4036142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3806" y="392812"/>
            <a:ext cx="4871368" cy="4047304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4"/>
          <a:srcRect l="33250" t="34148" r="16500" b="34593"/>
          <a:stretch/>
        </p:blipFill>
        <p:spPr>
          <a:xfrm>
            <a:off x="5704159" y="245504"/>
            <a:ext cx="3086445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CuadroTexto 6"/>
          <p:cNvSpPr txBox="1"/>
          <p:nvPr/>
        </p:nvSpPr>
        <p:spPr>
          <a:xfrm>
            <a:off x="3952278" y="5867314"/>
            <a:ext cx="48883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190 700 </a:t>
            </a:r>
            <a:r>
              <a:rPr lang="es-ES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MWh</a:t>
            </a:r>
            <a:r>
              <a:rPr lang="es-E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 </a:t>
            </a:r>
          </a:p>
          <a:p>
            <a:r>
              <a:rPr lang="es-E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53 400 Ton/año</a:t>
            </a:r>
          </a:p>
          <a:p>
            <a:r>
              <a:rPr lang="es-E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164 002 Ton </a:t>
            </a:r>
            <a:r>
              <a:rPr lang="es-E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16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</p:spTree>
    <p:extLst>
      <p:ext uri="{BB962C8B-B14F-4D97-AF65-F5344CB8AC3E}">
        <p14:creationId xmlns:p14="http://schemas.microsoft.com/office/powerpoint/2010/main" val="2453430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1 Imagen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7325"/>
            <a:ext cx="9135208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1 Imagen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1951" b="75610" l="56708" r="73488">
                        <a14:backgroundMark x1="71714" y1="55366" x2="71714" y2="55366"/>
                        <a14:backgroundMark x1="71078" y1="66098" x2="71078" y2="66098"/>
                        <a14:backgroundMark x1="68804" y1="68780" x2="68804" y2="68780"/>
                        <a14:backgroundMark x1="68031" y1="69146" x2="68031" y2="69146"/>
                        <a14:backgroundMark x1="68031" y1="69146" x2="68031" y2="69146"/>
                        <a14:backgroundMark x1="67258" y1="69756" x2="67258" y2="697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7325"/>
            <a:ext cx="9135208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uadroTexto 3"/>
          <p:cNvSpPr txBox="1"/>
          <p:nvPr/>
        </p:nvSpPr>
        <p:spPr>
          <a:xfrm>
            <a:off x="1566180" y="3532065"/>
            <a:ext cx="2672526" cy="769441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029804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Camagüey</a:t>
            </a:r>
            <a:endParaRPr lang="es-ES" sz="4400" b="1" dirty="0">
              <a:solidFill>
                <a:srgbClr val="029804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5"/>
          <a:srcRect l="22274" t="65191" r="52268" b="19395"/>
          <a:stretch/>
        </p:blipFill>
        <p:spPr>
          <a:xfrm>
            <a:off x="462986" y="4744100"/>
            <a:ext cx="8241175" cy="165670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5"/>
          <a:srcRect l="22274" t="22438" r="52268" b="64821"/>
          <a:stretch/>
        </p:blipFill>
        <p:spPr>
          <a:xfrm>
            <a:off x="462986" y="0"/>
            <a:ext cx="8241175" cy="1369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796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4000">
        <p:circle/>
      </p:transition>
    </mc:Choice>
    <mc:Fallback xmlns="">
      <p:transition spd="slow" advTm="4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" y="391301"/>
            <a:ext cx="8081798" cy="6061349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687298" y="4328992"/>
            <a:ext cx="78517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1,2 MW en operación – Centro Integrado de Tecnologías del Agua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1800 MWh/año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sustituido: 486 Ton/año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1548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35056" t="35827" r="18278" b="35136"/>
          <a:stretch/>
        </p:blipFill>
        <p:spPr>
          <a:xfrm>
            <a:off x="5854123" y="202513"/>
            <a:ext cx="3085712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065095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4000">
        <p14:glitter pattern="hexagon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15" y="386080"/>
            <a:ext cx="8317065" cy="5820349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687298" y="4328992"/>
            <a:ext cx="78517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1,2 MW en operación – Imias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1800 MWh/año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sustituido: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486 Ton/año</a:t>
            </a:r>
            <a:endPara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1548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35056" t="35827" r="18278" b="35136"/>
          <a:stretch/>
        </p:blipFill>
        <p:spPr>
          <a:xfrm>
            <a:off x="5854123" y="202513"/>
            <a:ext cx="3085712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537682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298" y="202513"/>
            <a:ext cx="8181975" cy="6136481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826477" y="4461557"/>
            <a:ext cx="8042795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1,6 MW     en operación – Guáimaro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2400 MWh/año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sustituido: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648 Ton/año</a:t>
            </a:r>
            <a:endPara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2064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35056" t="35827" r="18278" b="35136"/>
          <a:stretch/>
        </p:blipFill>
        <p:spPr>
          <a:xfrm>
            <a:off x="5854123" y="202513"/>
            <a:ext cx="3085712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522608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050" y="701502"/>
            <a:ext cx="8400720" cy="5618018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1045710" y="4331256"/>
            <a:ext cx="76993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2,5 MW en construcción – Planta Mecánica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3750 MWh/año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1012 Ton/año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3225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35056" t="35827" r="18278" b="35136"/>
          <a:stretch/>
        </p:blipFill>
        <p:spPr>
          <a:xfrm>
            <a:off x="5854123" y="202513"/>
            <a:ext cx="3085712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353148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736" y="558932"/>
            <a:ext cx="8370824" cy="5813629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687298" y="4452080"/>
            <a:ext cx="78517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2,2 MW en construcción – Lugareño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3300 MWh/año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sustituido: 891 Ton/año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2838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35056" t="35827" r="18278" b="35136"/>
          <a:stretch/>
        </p:blipFill>
        <p:spPr>
          <a:xfrm>
            <a:off x="5854123" y="202513"/>
            <a:ext cx="3085712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729990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1 Imagen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7325"/>
            <a:ext cx="9135208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1 Imagen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5000" b="52805" l="53843" r="64939">
                        <a14:foregroundMark x1="56753" y1="39268" x2="56753" y2="39268"/>
                        <a14:foregroundMark x1="56526" y1="34146" x2="56526" y2="34146"/>
                        <a14:foregroundMark x1="56526" y1="31098" x2="56526" y2="31098"/>
                        <a14:foregroundMark x1="56526" y1="32073" x2="55389" y2="30000"/>
                        <a14:foregroundMark x1="53843" y1="43293" x2="53843" y2="43293"/>
                        <a14:backgroundMark x1="71714" y1="55366" x2="71714" y2="55366"/>
                        <a14:backgroundMark x1="72988" y1="65366" x2="72988" y2="653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7325"/>
            <a:ext cx="9135208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uadroTexto 3"/>
          <p:cNvSpPr txBox="1"/>
          <p:nvPr/>
        </p:nvSpPr>
        <p:spPr>
          <a:xfrm>
            <a:off x="917997" y="3532065"/>
            <a:ext cx="4538422" cy="769441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029804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Ciego de Ávila</a:t>
            </a:r>
            <a:endParaRPr lang="es-ES" sz="4400" b="1" dirty="0">
              <a:solidFill>
                <a:srgbClr val="029804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5"/>
          <a:srcRect l="22274" t="65191" r="52268" b="19395"/>
          <a:stretch/>
        </p:blipFill>
        <p:spPr>
          <a:xfrm>
            <a:off x="462986" y="4744100"/>
            <a:ext cx="8241175" cy="165670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5"/>
          <a:srcRect l="22274" t="22438" r="52268" b="64821"/>
          <a:stretch/>
        </p:blipFill>
        <p:spPr>
          <a:xfrm>
            <a:off x="462986" y="0"/>
            <a:ext cx="8241175" cy="1369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910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:circle/>
      </p:transition>
    </mc:Choice>
    <mc:Fallback xmlns="">
      <p:transition spd="slow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916" y="1142999"/>
            <a:ext cx="8202168" cy="5064369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1036242" y="4595572"/>
            <a:ext cx="74453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4,4 MW en operación – Ceballos </a:t>
            </a:r>
          </a:p>
          <a:p>
            <a:pPr algn="ctr"/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6600 MWh/año </a:t>
            </a:r>
          </a:p>
          <a:p>
            <a:pPr algn="ctr"/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</a:t>
            </a:r>
            <a:r>
              <a:rPr lang="es-E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sustituido: </a:t>
            </a:r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1782 Ton/año</a:t>
            </a:r>
            <a:endParaRPr lang="es-E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</a:t>
            </a:r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5676 Ton </a:t>
            </a:r>
            <a:r>
              <a:rPr lang="es-E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33167" t="34593" r="16667" b="34000"/>
          <a:stretch/>
        </p:blipFill>
        <p:spPr>
          <a:xfrm>
            <a:off x="5864336" y="190490"/>
            <a:ext cx="3066792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902992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4000">
        <p14:glitter pattern="hexagon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64" y="279340"/>
            <a:ext cx="7805393" cy="5711262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725864" y="4867212"/>
            <a:ext cx="7805394" cy="1877437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" name="CuadroTexto 1"/>
          <p:cNvSpPr txBox="1"/>
          <p:nvPr/>
        </p:nvSpPr>
        <p:spPr>
          <a:xfrm>
            <a:off x="993261" y="4896858"/>
            <a:ext cx="74453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2,2 MW en construcción – Venezuela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3300 MWh/año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sustituido: 891 Ton/año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2838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33167" t="34593" r="16667" b="34000"/>
          <a:stretch/>
        </p:blipFill>
        <p:spPr>
          <a:xfrm>
            <a:off x="5864336" y="190490"/>
            <a:ext cx="3066792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34207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378" y="196555"/>
            <a:ext cx="8270564" cy="6202924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20080" t="42168" r="49987" b="26791"/>
          <a:stretch/>
        </p:blipFill>
        <p:spPr>
          <a:xfrm>
            <a:off x="5580669" y="196555"/>
            <a:ext cx="3085847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Rectángulo 6"/>
          <p:cNvSpPr/>
          <p:nvPr/>
        </p:nvSpPr>
        <p:spPr>
          <a:xfrm>
            <a:off x="251454" y="5556065"/>
            <a:ext cx="8500412" cy="1149378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" name="CuadroTexto 1"/>
          <p:cNvSpPr txBox="1"/>
          <p:nvPr/>
        </p:nvSpPr>
        <p:spPr>
          <a:xfrm>
            <a:off x="1093393" y="4676656"/>
            <a:ext cx="765866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2,2 MW en operación – Subestación 110 KV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3300 MWh/año 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891 Ton/año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2838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</p:spTree>
    <p:extLst>
      <p:ext uri="{BB962C8B-B14F-4D97-AF65-F5344CB8AC3E}">
        <p14:creationId xmlns:p14="http://schemas.microsoft.com/office/powerpoint/2010/main" val="506830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64" y="94116"/>
            <a:ext cx="7805394" cy="4743450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725864" y="4867212"/>
            <a:ext cx="7805394" cy="1877437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" name="CuadroTexto 1"/>
          <p:cNvSpPr txBox="1"/>
          <p:nvPr/>
        </p:nvSpPr>
        <p:spPr>
          <a:xfrm>
            <a:off x="993261" y="4896858"/>
            <a:ext cx="74453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5 MW en operación – Chambas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7500 </a:t>
            </a:r>
            <a:r>
              <a:rPr lang="es-ES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MWh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sustituido: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2025 Ton/año</a:t>
            </a:r>
            <a:endPara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6450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33167" t="34593" r="16667" b="34000"/>
          <a:stretch/>
        </p:blipFill>
        <p:spPr>
          <a:xfrm>
            <a:off x="5864336" y="190490"/>
            <a:ext cx="3066792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237571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301" y="-5557"/>
            <a:ext cx="6733931" cy="6863557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1002301" y="5192286"/>
            <a:ext cx="681252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Bioeléctrica de 62 MW en construcción – Ciro Redondo</a:t>
            </a:r>
          </a:p>
          <a:p>
            <a:pPr algn="ctr"/>
            <a:r>
              <a:rPr lang="es-E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</a:t>
            </a:r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391 000 </a:t>
            </a:r>
            <a:r>
              <a:rPr lang="es-E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MWh</a:t>
            </a:r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 </a:t>
            </a:r>
            <a:endParaRPr lang="es-E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</a:t>
            </a:r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105 570 Ton/año</a:t>
            </a:r>
            <a:endParaRPr lang="es-E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</a:t>
            </a:r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336 260 Ton </a:t>
            </a:r>
            <a:r>
              <a:rPr lang="es-E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baseline="-25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  <a:endParaRPr lang="es-E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33167" t="34593" r="16667" b="34000"/>
          <a:stretch/>
        </p:blipFill>
        <p:spPr>
          <a:xfrm>
            <a:off x="5864336" y="190490"/>
            <a:ext cx="3066792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87445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540" y="131880"/>
            <a:ext cx="5556348" cy="5064371"/>
          </a:xfr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3"/>
          <a:srcRect l="33167" t="34593" r="16667" b="34000"/>
          <a:stretch/>
        </p:blipFill>
        <p:spPr>
          <a:xfrm>
            <a:off x="5864336" y="190490"/>
            <a:ext cx="3066792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Rectángulo 4"/>
          <p:cNvSpPr/>
          <p:nvPr/>
        </p:nvSpPr>
        <p:spPr>
          <a:xfrm>
            <a:off x="725864" y="5363308"/>
            <a:ext cx="7805394" cy="1354965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5" name="CuadroTexto 4"/>
          <p:cNvSpPr txBox="1"/>
          <p:nvPr/>
        </p:nvSpPr>
        <p:spPr>
          <a:xfrm>
            <a:off x="2002256" y="5423328"/>
            <a:ext cx="55087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Ampliación y modernización de la fábrica de Calentadores Solares </a:t>
            </a:r>
            <a:r>
              <a:rPr lang="es-E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– Morón </a:t>
            </a:r>
            <a:endParaRPr lang="es-E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225464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418" y="251854"/>
            <a:ext cx="8042102" cy="6390701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1647900" y="5078382"/>
            <a:ext cx="68634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Prueba de máquina cosechadora de marabú </a:t>
            </a:r>
            <a:endParaRPr lang="es-E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14621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1 Imagen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7325"/>
            <a:ext cx="9135208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1 Imagen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4756" b="52683" l="44748" r="54661">
                        <a14:foregroundMark x1="56753" y1="39268" x2="56753" y2="39268"/>
                        <a14:foregroundMark x1="56526" y1="34146" x2="56526" y2="34146"/>
                        <a14:foregroundMark x1="56526" y1="31098" x2="56526" y2="31098"/>
                        <a14:foregroundMark x1="56526" y1="32073" x2="55389" y2="30000"/>
                        <a14:foregroundMark x1="53843" y1="43293" x2="53843" y2="43293"/>
                        <a14:backgroundMark x1="71714" y1="55366" x2="71714" y2="55366"/>
                        <a14:backgroundMark x1="72988" y1="65366" x2="72988" y2="65366"/>
                        <a14:backgroundMark x1="47658" y1="32073" x2="47658" y2="3207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7325"/>
            <a:ext cx="9135208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uadroTexto 3"/>
          <p:cNvSpPr txBox="1"/>
          <p:nvPr/>
        </p:nvSpPr>
        <p:spPr>
          <a:xfrm>
            <a:off x="628629" y="3532065"/>
            <a:ext cx="4849404" cy="769441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029804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Sancti Spíritus</a:t>
            </a:r>
            <a:endParaRPr lang="es-ES" sz="4400" b="1" dirty="0">
              <a:solidFill>
                <a:srgbClr val="029804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5"/>
          <a:srcRect l="22274" t="65191" r="52268" b="19395"/>
          <a:stretch/>
        </p:blipFill>
        <p:spPr>
          <a:xfrm>
            <a:off x="462986" y="4744100"/>
            <a:ext cx="8241175" cy="165670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5"/>
          <a:srcRect l="22274" t="22438" r="52268" b="64821"/>
          <a:stretch/>
        </p:blipFill>
        <p:spPr>
          <a:xfrm>
            <a:off x="462986" y="0"/>
            <a:ext cx="8241175" cy="1369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09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:circle/>
      </p:transition>
    </mc:Choice>
    <mc:Fallback xmlns="">
      <p:transition spd="slow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rosell.MINBAS\Desktop\ramiro-recorre-areas-del-parque-fotovoltaico.jpg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473" y="254989"/>
            <a:ext cx="8327286" cy="5533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33250" t="34740" r="16584" b="33704"/>
          <a:stretch/>
        </p:blipFill>
        <p:spPr>
          <a:xfrm>
            <a:off x="5855977" y="226783"/>
            <a:ext cx="3052394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Rectángulo 4"/>
          <p:cNvSpPr/>
          <p:nvPr/>
        </p:nvSpPr>
        <p:spPr>
          <a:xfrm>
            <a:off x="725864" y="5662921"/>
            <a:ext cx="7805394" cy="991471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" name="CuadroTexto 1"/>
          <p:cNvSpPr txBox="1"/>
          <p:nvPr/>
        </p:nvSpPr>
        <p:spPr>
          <a:xfrm>
            <a:off x="1066800" y="4776955"/>
            <a:ext cx="7410449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1,3 MW en operación – La Sierpe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1950 MWh/año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526 Ton/año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1677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</p:spTree>
    <p:extLst>
      <p:ext uri="{BB962C8B-B14F-4D97-AF65-F5344CB8AC3E}">
        <p14:creationId xmlns:p14="http://schemas.microsoft.com/office/powerpoint/2010/main" val="4259398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4000">
        <p14:glitter pattern="hexagon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607" y="501144"/>
            <a:ext cx="7420707" cy="6145823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1008668" y="4662659"/>
            <a:ext cx="7468581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4,4 MW en operación – Neiva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6600 MWh/año 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1782 Ton/año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5676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33250" t="34740" r="16584" b="33704"/>
          <a:stretch/>
        </p:blipFill>
        <p:spPr>
          <a:xfrm>
            <a:off x="5855977" y="226783"/>
            <a:ext cx="3052394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579825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700972" y="4724203"/>
            <a:ext cx="7776277" cy="1877437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972" y="939748"/>
            <a:ext cx="7776277" cy="3784455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1066800" y="4724203"/>
            <a:ext cx="7410449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4,4 MW en operación – Guasimal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6600 MWh/año 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1782 Ton/año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5676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33250" t="34740" r="16584" b="33704"/>
          <a:stretch/>
        </p:blipFill>
        <p:spPr>
          <a:xfrm>
            <a:off x="5855977" y="226783"/>
            <a:ext cx="3052394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291484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871" y="705414"/>
            <a:ext cx="7774889" cy="5329626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820132" y="4094362"/>
            <a:ext cx="7588577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2,5 MW en construcción - Mayajigua, 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3750 MWh/año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1012 Ton/año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3225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33250" t="34740" r="16584" b="33704"/>
          <a:stretch/>
        </p:blipFill>
        <p:spPr>
          <a:xfrm>
            <a:off x="5855977" y="226783"/>
            <a:ext cx="3052394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4233580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662" y="158324"/>
            <a:ext cx="7245564" cy="4844499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452487" y="4900043"/>
            <a:ext cx="8248453" cy="1877437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" name="CuadroTexto 1"/>
          <p:cNvSpPr txBox="1"/>
          <p:nvPr/>
        </p:nvSpPr>
        <p:spPr>
          <a:xfrm>
            <a:off x="606852" y="4879898"/>
            <a:ext cx="8341278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2,2 MW en construcción – Yaguajay  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3300 MWh/año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891 Ton/año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2838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33250" t="34740" r="16584" b="33704"/>
          <a:stretch/>
        </p:blipFill>
        <p:spPr>
          <a:xfrm>
            <a:off x="5855977" y="226783"/>
            <a:ext cx="3052394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864092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20080" t="42168" r="49987" b="26791"/>
          <a:stretch/>
        </p:blipFill>
        <p:spPr>
          <a:xfrm>
            <a:off x="5580669" y="196555"/>
            <a:ext cx="3085847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Rectángulo 6"/>
          <p:cNvSpPr/>
          <p:nvPr/>
        </p:nvSpPr>
        <p:spPr>
          <a:xfrm>
            <a:off x="251454" y="5336265"/>
            <a:ext cx="8500412" cy="1149378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93" y="1432874"/>
            <a:ext cx="5204521" cy="3903391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281"/>
          <a:stretch/>
        </p:blipFill>
        <p:spPr>
          <a:xfrm>
            <a:off x="5474454" y="1432874"/>
            <a:ext cx="3264194" cy="3903391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1093393" y="4439272"/>
            <a:ext cx="765866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1,2 MW en operación – La Yaya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1800 MWh/año 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486 Ton/año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1548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</p:spTree>
    <p:extLst>
      <p:ext uri="{BB962C8B-B14F-4D97-AF65-F5344CB8AC3E}">
        <p14:creationId xmlns:p14="http://schemas.microsoft.com/office/powerpoint/2010/main" val="2083305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15" y="484426"/>
            <a:ext cx="7907435" cy="5792835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1002324" y="4384840"/>
            <a:ext cx="7630926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1,25 MW en construcción – Venegas  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1875 MWh/año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506 Ton/año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1612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33250" t="34740" r="16584" b="33704"/>
          <a:stretch/>
        </p:blipFill>
        <p:spPr>
          <a:xfrm>
            <a:off x="5855977" y="226783"/>
            <a:ext cx="3052394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61399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1 Imagen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7325"/>
            <a:ext cx="9135208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1 Imagen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9512" b="43171" l="35971" r="46749">
                        <a14:foregroundMark x1="56753" y1="39268" x2="56753" y2="39268"/>
                        <a14:foregroundMark x1="56526" y1="34146" x2="56526" y2="34146"/>
                        <a14:foregroundMark x1="56526" y1="31098" x2="56526" y2="31098"/>
                        <a14:foregroundMark x1="56526" y1="32073" x2="55389" y2="30000"/>
                        <a14:foregroundMark x1="53843" y1="43293" x2="53843" y2="43293"/>
                        <a14:backgroundMark x1="71714" y1="55366" x2="71714" y2="55366"/>
                        <a14:backgroundMark x1="72988" y1="65366" x2="72988" y2="65366"/>
                        <a14:backgroundMark x1="47658" y1="32073" x2="47658" y2="32073"/>
                        <a14:backgroundMark x1="40246" y1="23049" x2="40246" y2="230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7325"/>
            <a:ext cx="9135208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uadroTexto 3"/>
          <p:cNvSpPr txBox="1"/>
          <p:nvPr/>
        </p:nvSpPr>
        <p:spPr>
          <a:xfrm>
            <a:off x="1486469" y="3532065"/>
            <a:ext cx="3294492" cy="769441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029804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Cienfuegos</a:t>
            </a:r>
            <a:endParaRPr lang="es-ES" sz="4400" b="1" dirty="0">
              <a:solidFill>
                <a:srgbClr val="029804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5"/>
          <a:srcRect l="22274" t="65191" r="52268" b="19395"/>
          <a:stretch/>
        </p:blipFill>
        <p:spPr>
          <a:xfrm>
            <a:off x="462986" y="4744100"/>
            <a:ext cx="8241175" cy="165670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5"/>
          <a:srcRect l="22274" t="22438" r="52268" b="64821"/>
          <a:stretch/>
        </p:blipFill>
        <p:spPr>
          <a:xfrm>
            <a:off x="462986" y="0"/>
            <a:ext cx="8241175" cy="1369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899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:circle/>
      </p:transition>
    </mc:Choice>
    <mc:Fallback xmlns="">
      <p:transition spd="slow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149" y="499139"/>
            <a:ext cx="7985760" cy="5989320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452487" y="4724203"/>
            <a:ext cx="8248453" cy="1877437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" name="CuadroTexto 1"/>
          <p:cNvSpPr txBox="1"/>
          <p:nvPr/>
        </p:nvSpPr>
        <p:spPr>
          <a:xfrm>
            <a:off x="879224" y="4752427"/>
            <a:ext cx="7746023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3 MW        en operación – Cruces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4500 MWh/año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sustituido: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1215 Ton/año</a:t>
            </a:r>
            <a:endPara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3870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19583" t="24371" r="3000" b="28667"/>
          <a:stretch/>
        </p:blipFill>
        <p:spPr>
          <a:xfrm>
            <a:off x="5680278" y="247901"/>
            <a:ext cx="3165048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95006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4000">
        <p14:glitter pattern="hexagon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135" y="396341"/>
            <a:ext cx="8122825" cy="6092118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865580" y="4611022"/>
            <a:ext cx="77501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3,6 MW en operación – Palmira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5400 MWh/año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sustituido: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1458 Ton/año</a:t>
            </a:r>
            <a:endPara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4644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19583" t="24371" r="3000" b="28667"/>
          <a:stretch/>
        </p:blipFill>
        <p:spPr>
          <a:xfrm>
            <a:off x="5680278" y="247901"/>
            <a:ext cx="3165048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658512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65" y="247901"/>
            <a:ext cx="8493155" cy="6344984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865580" y="4611022"/>
            <a:ext cx="77501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2,6 MW en operación – Cantarrana 1 y 2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3900 MWh/año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sustituido: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1053 Ton/año</a:t>
            </a:r>
            <a:endPara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3354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19583" t="24371" r="3000" b="28667"/>
          <a:stretch/>
        </p:blipFill>
        <p:spPr>
          <a:xfrm>
            <a:off x="5680278" y="247901"/>
            <a:ext cx="3165048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045516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16" y="1553436"/>
            <a:ext cx="8743017" cy="4935023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865580" y="4611022"/>
            <a:ext cx="77501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5 MW en operación – Yaguaramas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7500 MWh/año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sustituido: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2025 Ton/año</a:t>
            </a:r>
            <a:endPara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6450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19583" t="24371" r="3000" b="28667"/>
          <a:stretch/>
        </p:blipFill>
        <p:spPr>
          <a:xfrm>
            <a:off x="5680278" y="247901"/>
            <a:ext cx="3165048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4194232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rosell.MINBAS\Desktop\energiarenovab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028" y="641838"/>
            <a:ext cx="7319217" cy="4765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ángulo 4"/>
          <p:cNvSpPr/>
          <p:nvPr/>
        </p:nvSpPr>
        <p:spPr>
          <a:xfrm>
            <a:off x="865580" y="5453028"/>
            <a:ext cx="7293665" cy="1097245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" name="CuadroTexto 1"/>
          <p:cNvSpPr txBox="1"/>
          <p:nvPr/>
        </p:nvSpPr>
        <p:spPr>
          <a:xfrm>
            <a:off x="865580" y="4584646"/>
            <a:ext cx="77501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2,2 MW en operación – El Pino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3300 MWh/año 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891 Ton/año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2838 Ton CO2/MWh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19583" t="24371" r="3000" b="28667"/>
          <a:stretch/>
        </p:blipFill>
        <p:spPr>
          <a:xfrm>
            <a:off x="5680278" y="247901"/>
            <a:ext cx="3165048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888829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452487" y="4893058"/>
            <a:ext cx="8248453" cy="1877437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640" y="93537"/>
            <a:ext cx="6833035" cy="4874117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865580" y="4883574"/>
            <a:ext cx="77501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2,2 MW en operación – Aguada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3300 MWh/año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sustituido: 891 Ton/año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2838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19583" t="24371" r="3000" b="28667"/>
          <a:stretch/>
        </p:blipFill>
        <p:spPr>
          <a:xfrm>
            <a:off x="5680278" y="247901"/>
            <a:ext cx="3165048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332925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1 Imagen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7325"/>
            <a:ext cx="9135208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1 Imagen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146" b="43171" l="35971" r="51205">
                        <a14:foregroundMark x1="56753" y1="39268" x2="56753" y2="39268"/>
                        <a14:foregroundMark x1="56526" y1="34146" x2="56526" y2="34146"/>
                        <a14:foregroundMark x1="56526" y1="31098" x2="56526" y2="31098"/>
                        <a14:foregroundMark x1="56526" y1="32073" x2="55389" y2="30000"/>
                        <a14:foregroundMark x1="53843" y1="43293" x2="53843" y2="43293"/>
                        <a14:backgroundMark x1="71714" y1="55366" x2="71714" y2="55366"/>
                        <a14:backgroundMark x1="72988" y1="65366" x2="72988" y2="65366"/>
                        <a14:backgroundMark x1="47658" y1="32073" x2="47658" y2="32073"/>
                        <a14:backgroundMark x1="40246" y1="23049" x2="40246" y2="230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7325"/>
            <a:ext cx="9135208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uadroTexto 3"/>
          <p:cNvSpPr txBox="1"/>
          <p:nvPr/>
        </p:nvSpPr>
        <p:spPr>
          <a:xfrm>
            <a:off x="1467615" y="3513211"/>
            <a:ext cx="3605474" cy="769441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029804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Villa Clara</a:t>
            </a:r>
            <a:endParaRPr lang="es-ES" sz="4400" b="1" dirty="0">
              <a:solidFill>
                <a:srgbClr val="029804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5"/>
          <a:srcRect l="22274" t="65191" r="52268" b="19395"/>
          <a:stretch/>
        </p:blipFill>
        <p:spPr>
          <a:xfrm>
            <a:off x="462986" y="4744100"/>
            <a:ext cx="8241175" cy="165670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5"/>
          <a:srcRect l="22274" t="22438" r="52268" b="64821"/>
          <a:stretch/>
        </p:blipFill>
        <p:spPr>
          <a:xfrm>
            <a:off x="462986" y="0"/>
            <a:ext cx="8241175" cy="1369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977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:circle/>
      </p:transition>
    </mc:Choice>
    <mc:Fallback xmlns="">
      <p:transition spd="slow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906" y="249425"/>
            <a:ext cx="8279876" cy="6209907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621740" y="4507517"/>
            <a:ext cx="813618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0,962 MW en operación – Frigorífico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1443 MWh/año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389 Ton/año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1240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19667" t="24222" r="2750" b="27334"/>
          <a:stretch/>
        </p:blipFill>
        <p:spPr>
          <a:xfrm>
            <a:off x="5773918" y="249425"/>
            <a:ext cx="3074864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763531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386" y="550083"/>
            <a:ext cx="8464168" cy="6061732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1017980" y="4375951"/>
            <a:ext cx="765866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4,4 MW en construcción - Los Siguatos 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6600 MWh/año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1782 Ton/año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5676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20080" t="42168" r="49987" b="26791"/>
          <a:stretch/>
        </p:blipFill>
        <p:spPr>
          <a:xfrm>
            <a:off x="5580669" y="196555"/>
            <a:ext cx="3085847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15475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40" y="331857"/>
            <a:ext cx="8227042" cy="6170282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712602" y="4507517"/>
            <a:ext cx="813618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2,2 MW en operación – Caguagua 1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3300 MWh/año 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891 Ton/año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2838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19667" t="24222" r="2750" b="27334"/>
          <a:stretch/>
        </p:blipFill>
        <p:spPr>
          <a:xfrm>
            <a:off x="5773918" y="249425"/>
            <a:ext cx="3074864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86459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40" y="282819"/>
            <a:ext cx="8136180" cy="6102135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621740" y="4507517"/>
            <a:ext cx="813618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1,1 MW     en operación – Universidad 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1650 MWh/año 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445 Ton/año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1419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19667" t="24222" r="2750" b="27334"/>
          <a:stretch/>
        </p:blipFill>
        <p:spPr>
          <a:xfrm>
            <a:off x="5773918" y="249425"/>
            <a:ext cx="3074864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976673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536" y="543217"/>
            <a:ext cx="7829594" cy="5622285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881455" y="4288065"/>
            <a:ext cx="77501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2,2 MW en Operaciones – Marrero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3300 MWh/año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891 Ton/año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2838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19667" t="24222" r="2750" b="27334"/>
          <a:stretch/>
        </p:blipFill>
        <p:spPr>
          <a:xfrm>
            <a:off x="5773918" y="249425"/>
            <a:ext cx="3074864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140343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840" y="176529"/>
            <a:ext cx="8265160" cy="6182071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621740" y="4533893"/>
            <a:ext cx="813618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4,4 MW     en construcción – Caguagua 2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6600 MWh/año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1782 Ton/año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5676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19667" t="24222" r="2750" b="27334"/>
          <a:stretch/>
        </p:blipFill>
        <p:spPr>
          <a:xfrm>
            <a:off x="5773918" y="249425"/>
            <a:ext cx="3074864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23828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4000">
        <p14:glitter pattern="hexagon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75" y="-1068"/>
            <a:ext cx="7781545" cy="6859068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773174" y="4777505"/>
            <a:ext cx="7781545" cy="1985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Bioeléctrica de 20 MW en construcción - Héctor </a:t>
            </a:r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Rodríguez </a:t>
            </a:r>
          </a:p>
          <a:p>
            <a:pPr algn="ctr"/>
            <a:endParaRPr lang="es-ES" sz="7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86 000 </a:t>
            </a:r>
            <a:r>
              <a:rPr lang="es-ES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MWh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 </a:t>
            </a:r>
            <a:endPara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23 220 Ton/año</a:t>
            </a:r>
            <a:endPara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73 960 Ton </a:t>
            </a:r>
            <a:r>
              <a:rPr lang="es-E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  <a:endPara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3"/>
          <a:srcRect l="19667" t="24222" r="2750" b="27334"/>
          <a:stretch/>
        </p:blipFill>
        <p:spPr>
          <a:xfrm>
            <a:off x="5773918" y="249425"/>
            <a:ext cx="3074864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941183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920" y="494776"/>
            <a:ext cx="7916970" cy="5952760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1231340" y="4543358"/>
            <a:ext cx="733354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PCHE de 2.1 MW en construcción – Alacranes </a:t>
            </a:r>
          </a:p>
          <a:p>
            <a:pPr algn="ctr"/>
            <a:r>
              <a:rPr lang="es-E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</a:t>
            </a:r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8400 </a:t>
            </a:r>
            <a:r>
              <a:rPr lang="es-E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MWh</a:t>
            </a:r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 </a:t>
            </a:r>
            <a:endParaRPr lang="es-E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</a:t>
            </a:r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2268 Ton/año</a:t>
            </a:r>
            <a:endParaRPr lang="es-E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</a:t>
            </a:r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7224 Ton </a:t>
            </a:r>
            <a:r>
              <a:rPr lang="es-E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baseline="-25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  <a:endParaRPr lang="es-E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19667" t="24222" r="2750" b="27334"/>
          <a:stretch/>
        </p:blipFill>
        <p:spPr>
          <a:xfrm>
            <a:off x="5773918" y="249425"/>
            <a:ext cx="3074864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656863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1059465" y="4476685"/>
            <a:ext cx="7327668" cy="2265733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487" y="377719"/>
            <a:ext cx="7310646" cy="4354538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1523703" y="4800173"/>
            <a:ext cx="6863430" cy="1831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Paneles en techos de Ronera Santa Clara – 0,668 MW</a:t>
            </a:r>
          </a:p>
          <a:p>
            <a:endParaRPr lang="es-ES" sz="11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</a:t>
            </a:r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1002 </a:t>
            </a:r>
            <a:r>
              <a:rPr lang="es-ES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MWh</a:t>
            </a:r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 </a:t>
            </a:r>
            <a:endParaRPr lang="es-E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</a:t>
            </a:r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270 Ton/año</a:t>
            </a:r>
            <a:endParaRPr lang="es-E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</a:t>
            </a:r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861 Ton </a:t>
            </a:r>
            <a:r>
              <a:rPr lang="es-E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baseline="-25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  <a:endParaRPr lang="es-E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19667" t="24222" r="2750" b="27334"/>
          <a:stretch/>
        </p:blipFill>
        <p:spPr>
          <a:xfrm>
            <a:off x="5773918" y="249425"/>
            <a:ext cx="3074864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715213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966" y="86670"/>
            <a:ext cx="8887522" cy="651213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/>
          <a:srcRect l="19667" t="24222" r="2750" b="27334"/>
          <a:stretch/>
        </p:blipFill>
        <p:spPr>
          <a:xfrm>
            <a:off x="5773918" y="249425"/>
            <a:ext cx="3074864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781797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1 Imagen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7325"/>
            <a:ext cx="9135208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1 Imagen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341" b="43171" l="25739" r="51160">
                        <a14:foregroundMark x1="56753" y1="39268" x2="56753" y2="39268"/>
                        <a14:foregroundMark x1="56526" y1="34146" x2="56526" y2="34146"/>
                        <a14:foregroundMark x1="56526" y1="31098" x2="56526" y2="31098"/>
                        <a14:foregroundMark x1="56526" y1="32073" x2="55389" y2="30000"/>
                        <a14:foregroundMark x1="53843" y1="43293" x2="53843" y2="43293"/>
                        <a14:backgroundMark x1="71714" y1="55366" x2="71714" y2="55366"/>
                        <a14:backgroundMark x1="72988" y1="65366" x2="72988" y2="65366"/>
                        <a14:backgroundMark x1="47658" y1="32073" x2="47658" y2="32073"/>
                        <a14:backgroundMark x1="40246" y1="23049" x2="40246" y2="230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7325"/>
            <a:ext cx="9135208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uadroTexto 3"/>
          <p:cNvSpPr txBox="1"/>
          <p:nvPr/>
        </p:nvSpPr>
        <p:spPr>
          <a:xfrm>
            <a:off x="1467615" y="3513211"/>
            <a:ext cx="2672526" cy="769441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029804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Matanzas</a:t>
            </a:r>
            <a:endParaRPr lang="es-ES" sz="4400" b="1" dirty="0">
              <a:solidFill>
                <a:srgbClr val="029804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5"/>
          <a:srcRect l="22274" t="65191" r="52268" b="19395"/>
          <a:stretch/>
        </p:blipFill>
        <p:spPr>
          <a:xfrm>
            <a:off x="462986" y="4744100"/>
            <a:ext cx="8241175" cy="165670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5"/>
          <a:srcRect l="22274" t="22438" r="52268" b="64821"/>
          <a:stretch/>
        </p:blipFill>
        <p:spPr>
          <a:xfrm>
            <a:off x="462986" y="0"/>
            <a:ext cx="8241175" cy="1369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696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:circle/>
      </p:transition>
    </mc:Choice>
    <mc:Fallback xmlns="">
      <p:transition spd="slow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/>
        </p:nvSpPr>
        <p:spPr>
          <a:xfrm>
            <a:off x="179109" y="4486112"/>
            <a:ext cx="8652432" cy="2265733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" name="CuadroTexto 1"/>
          <p:cNvSpPr txBox="1"/>
          <p:nvPr/>
        </p:nvSpPr>
        <p:spPr>
          <a:xfrm>
            <a:off x="888401" y="4643281"/>
            <a:ext cx="794314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2,2 MW en operación - Cárdenas 3  </a:t>
            </a:r>
          </a:p>
          <a:p>
            <a:endParaRPr lang="es-ES" sz="9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3300 MWh/año 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891 Ton/año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2838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19584" t="24371" r="2916" b="28518"/>
          <a:stretch/>
        </p:blipFill>
        <p:spPr>
          <a:xfrm>
            <a:off x="5673049" y="236990"/>
            <a:ext cx="3158492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109" y="1248508"/>
            <a:ext cx="8652432" cy="2877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473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Tm="4000">
        <p14:glitter pattern="hexagon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33"/>
          <a:stretch/>
        </p:blipFill>
        <p:spPr>
          <a:xfrm>
            <a:off x="332828" y="753757"/>
            <a:ext cx="3998541" cy="4800779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65" r="8114"/>
          <a:stretch/>
        </p:blipFill>
        <p:spPr>
          <a:xfrm>
            <a:off x="4345047" y="753757"/>
            <a:ext cx="4558321" cy="4800779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332828" y="5434509"/>
            <a:ext cx="8570540" cy="1149378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" name="CuadroTexto 3"/>
          <p:cNvSpPr txBox="1"/>
          <p:nvPr/>
        </p:nvSpPr>
        <p:spPr>
          <a:xfrm>
            <a:off x="346506" y="5447900"/>
            <a:ext cx="855686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Cultivo de Jatropha Curca y </a:t>
            </a:r>
          </a:p>
          <a:p>
            <a:pPr algn="ctr"/>
            <a:r>
              <a:rPr lang="es-E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Planta de Biodiesel</a:t>
            </a:r>
            <a:endParaRPr lang="es-E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4"/>
          <a:srcRect l="20080" t="42168" r="49987" b="26791"/>
          <a:stretch/>
        </p:blipFill>
        <p:spPr>
          <a:xfrm>
            <a:off x="5580669" y="196555"/>
            <a:ext cx="3085847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961908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54890"/>
            <a:ext cx="8414356" cy="521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ángulo 6"/>
          <p:cNvSpPr/>
          <p:nvPr/>
        </p:nvSpPr>
        <p:spPr>
          <a:xfrm>
            <a:off x="395537" y="5770239"/>
            <a:ext cx="8436004" cy="981605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" name="CuadroTexto 1"/>
          <p:cNvSpPr txBox="1"/>
          <p:nvPr/>
        </p:nvSpPr>
        <p:spPr>
          <a:xfrm>
            <a:off x="712561" y="4924625"/>
            <a:ext cx="794314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3,75 MW en construcción - Cárdenas 1 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5626 MWh/año 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891 Ton/año</a:t>
            </a:r>
          </a:p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1519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19584" t="24371" r="2916" b="28518"/>
          <a:stretch/>
        </p:blipFill>
        <p:spPr>
          <a:xfrm>
            <a:off x="5673049" y="236990"/>
            <a:ext cx="3158492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911000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92" y="536589"/>
            <a:ext cx="8031008" cy="6007643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1293033" y="4600614"/>
            <a:ext cx="686343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Movimiento de tierra para Bioeléctrica de 20 MW Jesús Rabí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107 000 </a:t>
            </a:r>
            <a:r>
              <a:rPr lang="es-ES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MWh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 </a:t>
            </a:r>
            <a:endPara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28 890 Ton/año</a:t>
            </a:r>
            <a:endPara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92 020 Ton </a:t>
            </a:r>
            <a:r>
              <a:rPr lang="es-E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19584" t="24371" r="2916" b="28518"/>
          <a:stretch/>
        </p:blipFill>
        <p:spPr>
          <a:xfrm>
            <a:off x="5673049" y="236990"/>
            <a:ext cx="3158492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577633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506" y="320039"/>
            <a:ext cx="8216054" cy="6162041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591933" y="4546367"/>
            <a:ext cx="8216053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Planta de Biogás - Porcino Martí – </a:t>
            </a:r>
          </a:p>
          <a:p>
            <a:pPr algn="ctr"/>
            <a:r>
              <a:rPr lang="es-E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4000 m3 y instalados 0,120 MW</a:t>
            </a:r>
          </a:p>
          <a:p>
            <a:pPr algn="ctr"/>
            <a:endParaRPr lang="es-ES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60 </a:t>
            </a:r>
            <a:r>
              <a:rPr lang="es-ES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MWh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 </a:t>
            </a:r>
            <a:endPara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16 Ton/año</a:t>
            </a:r>
            <a:endPara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51 Ton </a:t>
            </a:r>
            <a:r>
              <a:rPr lang="es-E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  <a:endParaRPr lang="es-E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19584" t="24371" r="2916" b="28518"/>
          <a:stretch/>
        </p:blipFill>
        <p:spPr>
          <a:xfrm>
            <a:off x="5673049" y="236990"/>
            <a:ext cx="3158492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022946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1 Imagen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7325"/>
            <a:ext cx="9135208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uadroTexto 3"/>
          <p:cNvSpPr txBox="1"/>
          <p:nvPr/>
        </p:nvSpPr>
        <p:spPr>
          <a:xfrm>
            <a:off x="1467615" y="3513211"/>
            <a:ext cx="2983509" cy="769441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029804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La Habana</a:t>
            </a:r>
            <a:endParaRPr lang="es-ES" sz="4400" b="1" dirty="0">
              <a:solidFill>
                <a:srgbClr val="029804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pic>
        <p:nvPicPr>
          <p:cNvPr id="5" name="1 Imagen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293" b="12683" l="21601" r="264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7324"/>
            <a:ext cx="9135208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5"/>
          <a:srcRect l="22274" t="65191" r="52268" b="19395"/>
          <a:stretch/>
        </p:blipFill>
        <p:spPr>
          <a:xfrm>
            <a:off x="462986" y="4744100"/>
            <a:ext cx="8241175" cy="1656700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5"/>
          <a:srcRect l="22274" t="22438" r="52268" b="64821"/>
          <a:stretch/>
        </p:blipFill>
        <p:spPr>
          <a:xfrm>
            <a:off x="462986" y="0"/>
            <a:ext cx="8241175" cy="1369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958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:circle/>
      </p:transition>
    </mc:Choice>
    <mc:Fallback xmlns="">
      <p:transition spd="slow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6"/>
          <p:cNvSpPr/>
          <p:nvPr/>
        </p:nvSpPr>
        <p:spPr>
          <a:xfrm>
            <a:off x="179109" y="5877662"/>
            <a:ext cx="8652432" cy="918143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07" y="690202"/>
            <a:ext cx="8897815" cy="5143500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556284" y="5117475"/>
            <a:ext cx="825601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E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1</a:t>
            </a:r>
            <a:r>
              <a:rPr lang="es-ES" sz="2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 MW </a:t>
            </a:r>
            <a:r>
              <a:rPr lang="es-E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en </a:t>
            </a:r>
            <a:r>
              <a:rPr lang="es-ES" sz="2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operación Expocuba</a:t>
            </a:r>
          </a:p>
          <a:p>
            <a:pPr lvl="0" algn="ctr"/>
            <a:r>
              <a:rPr lang="es-ES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1500 MWh/año </a:t>
            </a:r>
          </a:p>
          <a:p>
            <a:pPr lvl="0" algn="ctr"/>
            <a:r>
              <a:rPr lang="es-ES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405 Ton/año</a:t>
            </a:r>
          </a:p>
          <a:p>
            <a:pPr algn="ctr"/>
            <a:r>
              <a:rPr lang="es-ES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1290 Ton </a:t>
            </a:r>
            <a:r>
              <a:rPr lang="es-E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/>
          <a:srcRect l="19500" t="24518" r="2833" b="27926"/>
          <a:stretch/>
        </p:blipFill>
        <p:spPr>
          <a:xfrm>
            <a:off x="5676598" y="247058"/>
            <a:ext cx="3135701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718158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14:glitter pattern="hexagon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100" y="95250"/>
            <a:ext cx="4676775" cy="668655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/>
          <a:srcRect l="19500" t="24518" r="2833" b="27926"/>
          <a:stretch/>
        </p:blipFill>
        <p:spPr>
          <a:xfrm>
            <a:off x="5676598" y="247058"/>
            <a:ext cx="3135701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Rectángulo 6"/>
          <p:cNvSpPr/>
          <p:nvPr/>
        </p:nvSpPr>
        <p:spPr>
          <a:xfrm>
            <a:off x="1886687" y="4940841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s-ES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</a:t>
            </a:r>
            <a:r>
              <a:rPr lang="es-ES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0,52 MW </a:t>
            </a:r>
            <a:r>
              <a:rPr lang="es-ES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en </a:t>
            </a:r>
            <a:r>
              <a:rPr lang="es-ES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operación  Guanabo</a:t>
            </a:r>
          </a:p>
          <a:p>
            <a:pPr lvl="0" algn="ctr"/>
            <a:r>
              <a:rPr lang="es-ES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780 MWh/año </a:t>
            </a:r>
          </a:p>
          <a:p>
            <a:pPr lvl="0" algn="ctr"/>
            <a:r>
              <a:rPr lang="es-ES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210 Ton/año</a:t>
            </a:r>
          </a:p>
          <a:p>
            <a:pPr algn="ctr"/>
            <a:r>
              <a:rPr lang="es-ES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670 Ton </a:t>
            </a:r>
            <a:r>
              <a:rPr lang="es-E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16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6678" y="1784816"/>
            <a:ext cx="2183119" cy="346929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30" y="852612"/>
            <a:ext cx="1874413" cy="346929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600678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9775" y="96712"/>
            <a:ext cx="4572000" cy="6585439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/>
          <a:srcRect l="19500" t="24518" r="2833" b="27926"/>
          <a:stretch/>
        </p:blipFill>
        <p:spPr>
          <a:xfrm>
            <a:off x="5676598" y="247058"/>
            <a:ext cx="3135701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Rectángulo 6"/>
          <p:cNvSpPr/>
          <p:nvPr/>
        </p:nvSpPr>
        <p:spPr>
          <a:xfrm>
            <a:off x="2009775" y="4791377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s-ES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</a:t>
            </a:r>
            <a:r>
              <a:rPr lang="es-ES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0,56 MW </a:t>
            </a:r>
            <a:r>
              <a:rPr lang="es-ES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en </a:t>
            </a:r>
            <a:r>
              <a:rPr lang="es-ES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operación – Naranjito </a:t>
            </a:r>
          </a:p>
          <a:p>
            <a:pPr lvl="0" algn="ctr"/>
            <a:r>
              <a:rPr lang="es-ES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785 MWh/año </a:t>
            </a:r>
          </a:p>
          <a:p>
            <a:pPr lvl="0" algn="ctr"/>
            <a:r>
              <a:rPr lang="es-ES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218 Ton/año</a:t>
            </a:r>
          </a:p>
          <a:p>
            <a:pPr algn="ctr"/>
            <a:r>
              <a:rPr lang="es-ES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680 Ton </a:t>
            </a:r>
            <a:r>
              <a:rPr lang="es-E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16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358" y="2032284"/>
            <a:ext cx="1741440" cy="421849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47" y="577392"/>
            <a:ext cx="2292888" cy="37856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103487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20181015_13261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038" y="703385"/>
            <a:ext cx="3938954" cy="3552092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/>
          <a:srcRect l="19500" t="24518" r="2833" b="27926"/>
          <a:stretch/>
        </p:blipFill>
        <p:spPr>
          <a:xfrm>
            <a:off x="5870022" y="141554"/>
            <a:ext cx="3135701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09" y="448422"/>
            <a:ext cx="4384430" cy="3288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ángulo 4"/>
          <p:cNvSpPr/>
          <p:nvPr/>
        </p:nvSpPr>
        <p:spPr>
          <a:xfrm>
            <a:off x="4528038" y="4457699"/>
            <a:ext cx="4284261" cy="2198077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9" name="Rectángulo 4"/>
          <p:cNvSpPr/>
          <p:nvPr/>
        </p:nvSpPr>
        <p:spPr>
          <a:xfrm>
            <a:off x="326869" y="4026892"/>
            <a:ext cx="3909946" cy="262888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7" name="Rectángulo 6"/>
          <p:cNvSpPr/>
          <p:nvPr/>
        </p:nvSpPr>
        <p:spPr>
          <a:xfrm>
            <a:off x="4528037" y="4580369"/>
            <a:ext cx="4239301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ES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</a:t>
            </a:r>
            <a:r>
              <a:rPr lang="es-ES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de         0,119 MW </a:t>
            </a:r>
            <a:r>
              <a:rPr lang="es-ES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en </a:t>
            </a:r>
            <a:r>
              <a:rPr lang="es-ES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operación</a:t>
            </a:r>
          </a:p>
          <a:p>
            <a:pPr lvl="0" algn="ctr"/>
            <a:r>
              <a:rPr lang="es-ES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234</a:t>
            </a:r>
          </a:p>
          <a:p>
            <a:pPr lvl="0" algn="ctr"/>
            <a:r>
              <a:rPr lang="es-ES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178 MWh/año </a:t>
            </a:r>
          </a:p>
          <a:p>
            <a:pPr lvl="0" algn="ctr"/>
            <a:r>
              <a:rPr lang="es-ES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48 Ton/año</a:t>
            </a:r>
          </a:p>
          <a:p>
            <a:pPr algn="ctr"/>
            <a:r>
              <a:rPr lang="es-ES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153 Ton </a:t>
            </a:r>
            <a:r>
              <a:rPr lang="es-E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16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sp>
        <p:nvSpPr>
          <p:cNvPr id="10" name="Rectángulo 6"/>
          <p:cNvSpPr/>
          <p:nvPr/>
        </p:nvSpPr>
        <p:spPr>
          <a:xfrm>
            <a:off x="328398" y="4126121"/>
            <a:ext cx="3908418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MINEM - </a:t>
            </a:r>
            <a:r>
              <a:rPr lang="es-ES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</a:t>
            </a:r>
            <a:r>
              <a:rPr lang="es-ES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0,18 </a:t>
            </a:r>
            <a:r>
              <a:rPr lang="es-ES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MW en </a:t>
            </a:r>
            <a:r>
              <a:rPr lang="es-ES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operación</a:t>
            </a:r>
          </a:p>
          <a:p>
            <a:pPr algn="ctr"/>
            <a:endParaRPr lang="es-ES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lvl="0" algn="ctr"/>
            <a:r>
              <a:rPr lang="es-ES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</a:t>
            </a:r>
            <a:r>
              <a:rPr lang="es-ES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270 </a:t>
            </a:r>
            <a:r>
              <a:rPr lang="es-ES" sz="14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MWh</a:t>
            </a:r>
            <a:r>
              <a:rPr lang="es-ES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 </a:t>
            </a:r>
            <a:endParaRPr lang="es-ES" sz="1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lvl="0" algn="ctr"/>
            <a:r>
              <a:rPr lang="es-ES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</a:t>
            </a:r>
            <a:r>
              <a:rPr lang="es-ES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72,9 Ton/año</a:t>
            </a:r>
            <a:endParaRPr lang="es-ES" sz="1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sz="1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</a:t>
            </a:r>
            <a:r>
              <a:rPr lang="es-ES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232 Ton </a:t>
            </a:r>
            <a:r>
              <a:rPr lang="es-E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14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  <a:p>
            <a:pPr algn="ctr"/>
            <a:endParaRPr lang="es-ES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lvl="0" algn="ctr"/>
            <a:endParaRPr lang="es-E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550520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206" y="698474"/>
            <a:ext cx="8388093" cy="4843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ángulo 4"/>
          <p:cNvSpPr/>
          <p:nvPr/>
        </p:nvSpPr>
        <p:spPr>
          <a:xfrm>
            <a:off x="424206" y="5153093"/>
            <a:ext cx="8388093" cy="1603985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" name="CuadroTexto 1"/>
          <p:cNvSpPr txBox="1"/>
          <p:nvPr/>
        </p:nvSpPr>
        <p:spPr>
          <a:xfrm>
            <a:off x="424206" y="5153093"/>
            <a:ext cx="8388093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Nueva línea de producción de Lámpara LED GELECT – </a:t>
            </a:r>
          </a:p>
          <a:p>
            <a:pPr algn="ctr"/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El programa prevé instalar en el sector residencial 13 millones</a:t>
            </a:r>
          </a:p>
          <a:p>
            <a:pPr lvl="0" algn="ctr"/>
            <a:endParaRPr lang="es-ES" sz="10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lvl="0" algn="ctr"/>
            <a:r>
              <a:rPr lang="es-ES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</a:t>
            </a:r>
            <a:r>
              <a:rPr lang="es-ES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: </a:t>
            </a:r>
            <a:r>
              <a:rPr lang="es-ES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169 000 </a:t>
            </a:r>
            <a:r>
              <a:rPr lang="es-ES" sz="16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MWh</a:t>
            </a:r>
            <a:r>
              <a:rPr lang="es-ES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 </a:t>
            </a:r>
            <a:endParaRPr lang="es-ES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lvl="0" algn="ctr"/>
            <a:r>
              <a:rPr lang="es-ES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</a:t>
            </a:r>
            <a:r>
              <a:rPr lang="es-ES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45 630 Ton/año</a:t>
            </a:r>
            <a:endParaRPr lang="es-ES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</a:t>
            </a:r>
            <a:r>
              <a:rPr lang="es-ES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145 340 Ton </a:t>
            </a:r>
            <a:r>
              <a:rPr lang="es-E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16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  <a:p>
            <a:pPr algn="ctr"/>
            <a:r>
              <a:rPr lang="es-E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 </a:t>
            </a:r>
            <a:endParaRPr lang="es-ES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/>
          <a:srcRect l="19500" t="24518" r="2833" b="27926"/>
          <a:stretch/>
        </p:blipFill>
        <p:spPr>
          <a:xfrm>
            <a:off x="5676598" y="247058"/>
            <a:ext cx="3135701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549266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712" y="231417"/>
            <a:ext cx="5611736" cy="534129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19500" t="24518" r="2833" b="27926"/>
          <a:stretch/>
        </p:blipFill>
        <p:spPr>
          <a:xfrm>
            <a:off x="5676598" y="247058"/>
            <a:ext cx="3135701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Rectángulo 4"/>
          <p:cNvSpPr/>
          <p:nvPr/>
        </p:nvSpPr>
        <p:spPr>
          <a:xfrm>
            <a:off x="395927" y="5090473"/>
            <a:ext cx="8416372" cy="1767527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" name="CuadroTexto 2"/>
          <p:cNvSpPr txBox="1"/>
          <p:nvPr/>
        </p:nvSpPr>
        <p:spPr>
          <a:xfrm>
            <a:off x="395927" y="5111294"/>
            <a:ext cx="841637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Línea de producción de Cocinas de Inducción – GELECT 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– El programa prevé instalar 2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millones de cocinas </a:t>
            </a:r>
          </a:p>
          <a:p>
            <a:pPr lvl="0" algn="ctr"/>
            <a:endParaRPr lang="es-ES" sz="16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lvl="0" algn="ctr"/>
            <a:r>
              <a:rPr lang="es-ES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</a:t>
            </a:r>
            <a:r>
              <a:rPr lang="es-ES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: </a:t>
            </a:r>
            <a:r>
              <a:rPr lang="es-ES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192 000 </a:t>
            </a:r>
            <a:r>
              <a:rPr lang="es-ES" sz="16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MWh</a:t>
            </a:r>
            <a:r>
              <a:rPr lang="es-ES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 </a:t>
            </a:r>
          </a:p>
          <a:p>
            <a:pPr lvl="0" algn="ctr"/>
            <a:r>
              <a:rPr lang="es-ES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</a:t>
            </a:r>
            <a:r>
              <a:rPr lang="es-ES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51 840 Ton/año</a:t>
            </a:r>
            <a:endParaRPr lang="es-ES" sz="1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</a:t>
            </a:r>
            <a:r>
              <a:rPr lang="es-ES" sz="1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165 120 Ton </a:t>
            </a:r>
            <a:r>
              <a:rPr lang="es-E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1600" baseline="-25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  <a:endParaRPr lang="es-E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274245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7325"/>
            <a:ext cx="9135208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uadroTexto 3"/>
          <p:cNvSpPr txBox="1"/>
          <p:nvPr/>
        </p:nvSpPr>
        <p:spPr>
          <a:xfrm>
            <a:off x="514620" y="3532065"/>
            <a:ext cx="5160387" cy="769441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029804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Santiago de Cuba</a:t>
            </a:r>
            <a:endParaRPr lang="es-ES" sz="4400" b="1" dirty="0">
              <a:solidFill>
                <a:srgbClr val="029804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pic>
        <p:nvPicPr>
          <p:cNvPr id="6" name="1 Imagen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3293" b="94268" l="73943" r="9140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2" y="1337323"/>
            <a:ext cx="9135208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5982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1000">
        <p:circle/>
      </p:transition>
    </mc:Choice>
    <mc:Fallback xmlns="">
      <p:transition spd="slow" advTm="1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4"/>
          <p:cNvSpPr/>
          <p:nvPr/>
        </p:nvSpPr>
        <p:spPr>
          <a:xfrm>
            <a:off x="499620" y="5153093"/>
            <a:ext cx="8191891" cy="1603985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20" y="256953"/>
            <a:ext cx="8191891" cy="4912715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499620" y="5186242"/>
            <a:ext cx="8191891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Alumbrado LED en Malecón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Habanero 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– </a:t>
            </a:r>
            <a:endParaRPr lang="es-ES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El programa prevé instalar </a:t>
            </a:r>
            <a:r>
              <a:rPr lang="es-E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en el alumbrado público 250 mil luminarias</a:t>
            </a:r>
          </a:p>
          <a:p>
            <a:endParaRPr lang="es-ES" sz="3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lvl="0" algn="ctr"/>
            <a:r>
              <a:rPr lang="es-ES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</a:t>
            </a:r>
            <a:r>
              <a:rPr lang="es-ES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64 000 </a:t>
            </a:r>
            <a:r>
              <a:rPr lang="es-ES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MWh</a:t>
            </a:r>
            <a:r>
              <a:rPr lang="es-ES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 </a:t>
            </a:r>
          </a:p>
          <a:p>
            <a:pPr lvl="0" algn="ctr"/>
            <a:r>
              <a:rPr lang="es-ES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</a:t>
            </a:r>
            <a:r>
              <a:rPr lang="es-ES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17 280 Ton/año</a:t>
            </a:r>
            <a:endParaRPr lang="es-ES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</a:t>
            </a:r>
            <a:r>
              <a:rPr lang="es-ES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55 040 Ton </a:t>
            </a:r>
            <a:r>
              <a:rPr lang="es-E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baseline="-25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  <a:endPara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3"/>
          <a:srcRect l="19500" t="24518" r="2833" b="27926"/>
          <a:stretch/>
        </p:blipFill>
        <p:spPr>
          <a:xfrm>
            <a:off x="5676598" y="247058"/>
            <a:ext cx="3135701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406505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29" y="1609407"/>
            <a:ext cx="7881423" cy="4669473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659435" y="5773984"/>
            <a:ext cx="7818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Flota de autos 100 % eléctricos - INRH</a:t>
            </a:r>
            <a:endParaRPr lang="es-E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19500" t="24518" r="2833" b="27926"/>
          <a:stretch/>
        </p:blipFill>
        <p:spPr>
          <a:xfrm>
            <a:off x="5676598" y="247058"/>
            <a:ext cx="3135701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468115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7687"/>
            <a:ext cx="9144000" cy="6102626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123091" y="5515446"/>
            <a:ext cx="89329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Presentación del libro 12 preguntas de energía eólica - CUJAE</a:t>
            </a:r>
            <a:endParaRPr lang="es-E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19500" t="24518" r="2833" b="27926"/>
          <a:stretch/>
        </p:blipFill>
        <p:spPr>
          <a:xfrm>
            <a:off x="5676598" y="247058"/>
            <a:ext cx="3135701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202672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7687"/>
            <a:ext cx="9144000" cy="6102626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855420" y="5637182"/>
            <a:ext cx="8004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Primera Feria de FRE La Habana 2018</a:t>
            </a:r>
            <a:endParaRPr lang="es-E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19500" t="24518" r="2833" b="27926"/>
          <a:stretch/>
        </p:blipFill>
        <p:spPr>
          <a:xfrm>
            <a:off x="5676598" y="247058"/>
            <a:ext cx="3135701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037707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7687"/>
            <a:ext cx="9144000" cy="6102626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967180" y="5944318"/>
            <a:ext cx="80955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Primera Feria de FRE La Habana 2018</a:t>
            </a:r>
            <a:endParaRPr lang="es-E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19500" t="24518" r="2833" b="27926"/>
          <a:stretch/>
        </p:blipFill>
        <p:spPr>
          <a:xfrm>
            <a:off x="5676598" y="247058"/>
            <a:ext cx="3135701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85633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878" y="905112"/>
            <a:ext cx="8784000" cy="4959000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958792" y="5308806"/>
            <a:ext cx="72470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Laboratorio Fotovoltaico IMRE - UH</a:t>
            </a:r>
            <a:endParaRPr lang="es-E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19500" t="24518" r="2833" b="27926"/>
          <a:stretch/>
        </p:blipFill>
        <p:spPr>
          <a:xfrm>
            <a:off x="5676598" y="247058"/>
            <a:ext cx="3135701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273803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1 Imagen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7325"/>
            <a:ext cx="9135208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1 Imagen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293" b="23537" l="15780" r="264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7324"/>
            <a:ext cx="9135208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uadroTexto 3"/>
          <p:cNvSpPr txBox="1"/>
          <p:nvPr/>
        </p:nvSpPr>
        <p:spPr>
          <a:xfrm>
            <a:off x="1467615" y="3513211"/>
            <a:ext cx="2672526" cy="769441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029804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Artemisa</a:t>
            </a:r>
            <a:endParaRPr lang="es-ES" sz="4400" b="1" dirty="0">
              <a:solidFill>
                <a:srgbClr val="029804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5"/>
          <a:srcRect l="22274" t="65191" r="52268" b="19395"/>
          <a:stretch/>
        </p:blipFill>
        <p:spPr>
          <a:xfrm>
            <a:off x="462986" y="4744100"/>
            <a:ext cx="8241175" cy="165670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5"/>
          <a:srcRect l="22274" t="22438" r="52268" b="64821"/>
          <a:stretch/>
        </p:blipFill>
        <p:spPr>
          <a:xfrm>
            <a:off x="462986" y="0"/>
            <a:ext cx="8241175" cy="1369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829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:circle/>
      </p:transition>
    </mc:Choice>
    <mc:Fallback xmlns="">
      <p:transition spd="slow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743" y="480766"/>
            <a:ext cx="6106748" cy="4204727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697583" y="4491345"/>
            <a:ext cx="7735949" cy="2265733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" name="CuadroTexto 1"/>
          <p:cNvSpPr txBox="1"/>
          <p:nvPr/>
        </p:nvSpPr>
        <p:spPr>
          <a:xfrm>
            <a:off x="917113" y="4685493"/>
            <a:ext cx="751642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2,2 MW en construcción – Borinquen 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3300 MWh/año 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891 Ton/año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2838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19417" t="23778" r="2916" b="27630"/>
          <a:stretch/>
        </p:blipFill>
        <p:spPr>
          <a:xfrm>
            <a:off x="5860220" y="204719"/>
            <a:ext cx="3068781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503973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14:glitter pattern="hexagon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/>
        </p:nvSpPr>
        <p:spPr>
          <a:xfrm>
            <a:off x="115097" y="4735364"/>
            <a:ext cx="8833512" cy="807598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" name="CuadroTexto 1"/>
          <p:cNvSpPr txBox="1"/>
          <p:nvPr/>
        </p:nvSpPr>
        <p:spPr>
          <a:xfrm>
            <a:off x="115097" y="695415"/>
            <a:ext cx="50884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ZEDM</a:t>
            </a:r>
            <a:endParaRPr lang="es-ES" sz="20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19417" t="23778" r="2916" b="27630"/>
          <a:stretch/>
        </p:blipFill>
        <p:spPr>
          <a:xfrm>
            <a:off x="5341492" y="362975"/>
            <a:ext cx="3068781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098" name="Picture 2" descr="C:\Users\rosell.MINBAS\Desktop\f012214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323" y="1811214"/>
            <a:ext cx="4273286" cy="2924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uadroTexto 5"/>
          <p:cNvSpPr txBox="1"/>
          <p:nvPr/>
        </p:nvSpPr>
        <p:spPr>
          <a:xfrm>
            <a:off x="4675323" y="4833856"/>
            <a:ext cx="4138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 </a:t>
            </a:r>
            <a:r>
              <a:rPr lang="es-E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DEVOX CARIBE S.A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466" y="1811214"/>
            <a:ext cx="4517049" cy="2924149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246295" y="4825999"/>
            <a:ext cx="4138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 </a:t>
            </a:r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Almacenes </a:t>
            </a:r>
            <a:endParaRPr lang="es-E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16335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14:glitter pattern="hexagon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1 Imagen"/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7325"/>
            <a:ext cx="9135208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1 Imagen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293" b="43780" l="0" r="264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7324"/>
            <a:ext cx="9135208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uadroTexto 3"/>
          <p:cNvSpPr txBox="1"/>
          <p:nvPr/>
        </p:nvSpPr>
        <p:spPr>
          <a:xfrm>
            <a:off x="967994" y="3513211"/>
            <a:ext cx="4227439" cy="769441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029804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Pinar del Río</a:t>
            </a:r>
            <a:endParaRPr lang="es-ES" sz="4400" b="1" dirty="0">
              <a:solidFill>
                <a:srgbClr val="029804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5"/>
          <a:srcRect l="22274" t="65191" r="52268" b="19395"/>
          <a:stretch/>
        </p:blipFill>
        <p:spPr>
          <a:xfrm>
            <a:off x="462986" y="4744100"/>
            <a:ext cx="8241175" cy="165670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5"/>
          <a:srcRect l="22274" t="22438" r="52268" b="64821"/>
          <a:stretch/>
        </p:blipFill>
        <p:spPr>
          <a:xfrm>
            <a:off x="462986" y="0"/>
            <a:ext cx="8241175" cy="1369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333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:circle/>
      </p:transition>
    </mc:Choice>
    <mc:Fallback xmlns="">
      <p:transition spd="slow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492" y="1054427"/>
            <a:ext cx="8220370" cy="5158991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20825" t="36000" r="51050" b="34889"/>
          <a:stretch/>
        </p:blipFill>
        <p:spPr>
          <a:xfrm>
            <a:off x="5708261" y="208936"/>
            <a:ext cx="3091601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CuadroTexto 4"/>
          <p:cNvSpPr txBox="1"/>
          <p:nvPr/>
        </p:nvSpPr>
        <p:spPr>
          <a:xfrm>
            <a:off x="1094068" y="4168557"/>
            <a:ext cx="76586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2,4 MW en operación – Centro de Investigaciones de Energía Solar 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3600 MWh/año 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972 Ton/año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3096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</p:spTree>
    <p:extLst>
      <p:ext uri="{BB962C8B-B14F-4D97-AF65-F5344CB8AC3E}">
        <p14:creationId xmlns:p14="http://schemas.microsoft.com/office/powerpoint/2010/main" val="3395551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99" y="509587"/>
            <a:ext cx="8788389" cy="5865465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926540" y="4491735"/>
            <a:ext cx="751642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1,3 MW en operación – Troncoso 1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1950 MWh/año 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526 Ton/año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1677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3"/>
          <a:srcRect l="19250" t="24074" r="2833" b="28074"/>
          <a:stretch/>
        </p:blipFill>
        <p:spPr>
          <a:xfrm>
            <a:off x="5687191" y="245343"/>
            <a:ext cx="3126314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222214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14:glitter pattern="hexagon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98" y="624526"/>
            <a:ext cx="7799109" cy="5849332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926540" y="4526903"/>
            <a:ext cx="751642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1,4 MW en operación – Troncoso 2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2100 MWh/año </a:t>
            </a:r>
            <a:endPara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567 Ton/año</a:t>
            </a:r>
            <a:endPara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1806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3"/>
          <a:srcRect l="19250" t="24074" r="2833" b="28074"/>
          <a:stretch/>
        </p:blipFill>
        <p:spPr>
          <a:xfrm>
            <a:off x="5687191" y="245343"/>
            <a:ext cx="3126314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585945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/>
        </p:nvSpPr>
        <p:spPr>
          <a:xfrm>
            <a:off x="643734" y="4879109"/>
            <a:ext cx="7886966" cy="1710228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735" y="311331"/>
            <a:ext cx="7886965" cy="4567777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945394" y="4879108"/>
            <a:ext cx="751642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2,2 MW en operación – Santa María</a:t>
            </a:r>
          </a:p>
          <a:p>
            <a:pPr algn="ctr"/>
            <a:r>
              <a:rPr lang="es-E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3300 MWh/año </a:t>
            </a:r>
          </a:p>
          <a:p>
            <a:pPr algn="ctr"/>
            <a:r>
              <a:rPr lang="es-E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891 Ton/año</a:t>
            </a:r>
          </a:p>
          <a:p>
            <a:pPr algn="ctr"/>
            <a:r>
              <a:rPr lang="es-E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2838 Ton </a:t>
            </a:r>
            <a:r>
              <a:rPr lang="es-E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3"/>
          <a:srcRect l="19250" t="24074" r="2833" b="28074"/>
          <a:stretch/>
        </p:blipFill>
        <p:spPr>
          <a:xfrm>
            <a:off x="5687191" y="245343"/>
            <a:ext cx="3126314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221653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448408" y="4980586"/>
            <a:ext cx="8194430" cy="1877413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" name="CuadroTexto 1"/>
          <p:cNvSpPr txBox="1"/>
          <p:nvPr/>
        </p:nvSpPr>
        <p:spPr>
          <a:xfrm>
            <a:off x="945394" y="4948665"/>
            <a:ext cx="751642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2,2 MW en operación – Cortes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3300 MWh/año 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891 Ton/año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2838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82"/>
          <a:stretch/>
        </p:blipFill>
        <p:spPr bwMode="auto">
          <a:xfrm>
            <a:off x="470090" y="396100"/>
            <a:ext cx="8172748" cy="456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/>
          <a:srcRect l="19250" t="24074" r="2833" b="28074"/>
          <a:stretch/>
        </p:blipFill>
        <p:spPr>
          <a:xfrm>
            <a:off x="5687191" y="245343"/>
            <a:ext cx="3126314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4271214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DFRE\Inversiones\2018\Fotos\Paso Real\resized_IMG_20180212_1600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226" y="615945"/>
            <a:ext cx="7376863" cy="4149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ángulo 4"/>
          <p:cNvSpPr/>
          <p:nvPr/>
        </p:nvSpPr>
        <p:spPr>
          <a:xfrm>
            <a:off x="251520" y="4853732"/>
            <a:ext cx="8650944" cy="1956098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" name="CuadroTexto 1"/>
          <p:cNvSpPr txBox="1"/>
          <p:nvPr/>
        </p:nvSpPr>
        <p:spPr>
          <a:xfrm>
            <a:off x="1359825" y="4853731"/>
            <a:ext cx="751642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2,2 MW en operación – Paso Rael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3300 MWh/año 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891 Ton/año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2838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/>
          <a:srcRect l="19250" t="24074" r="2833" b="28074"/>
          <a:stretch/>
        </p:blipFill>
        <p:spPr>
          <a:xfrm>
            <a:off x="5687191" y="245343"/>
            <a:ext cx="3126314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4085601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418" y="779832"/>
            <a:ext cx="7821534" cy="5866151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1251844" y="4667575"/>
            <a:ext cx="751642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3 MW en operación – Pinar 220 A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4500 MWh/año </a:t>
            </a:r>
            <a:endPara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1215 Ton/año</a:t>
            </a:r>
            <a:endPara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3870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/>
          <a:srcRect l="19250" t="24074" r="2833" b="28074"/>
          <a:stretch/>
        </p:blipFill>
        <p:spPr>
          <a:xfrm>
            <a:off x="5687191" y="245343"/>
            <a:ext cx="3126314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80028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53" y="785343"/>
            <a:ext cx="7603242" cy="5702432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/>
          <a:srcRect l="19250" t="24074" r="2833" b="28074"/>
          <a:stretch/>
        </p:blipFill>
        <p:spPr>
          <a:xfrm>
            <a:off x="5687191" y="245343"/>
            <a:ext cx="3126314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CuadroTexto 5"/>
          <p:cNvSpPr txBox="1"/>
          <p:nvPr/>
        </p:nvSpPr>
        <p:spPr>
          <a:xfrm>
            <a:off x="1058420" y="4588447"/>
            <a:ext cx="751642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3,8 MW en operación – Pinar 220 A2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5700 MWh/año </a:t>
            </a:r>
            <a:endPara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1539 Ton/año</a:t>
            </a:r>
            <a:endParaRPr lang="es-E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</a:t>
            </a:r>
            <a:r>
              <a:rPr lang="es-E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4902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</p:spTree>
    <p:extLst>
      <p:ext uri="{BB962C8B-B14F-4D97-AF65-F5344CB8AC3E}">
        <p14:creationId xmlns:p14="http://schemas.microsoft.com/office/powerpoint/2010/main" val="3290957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33" y="401057"/>
            <a:ext cx="8055171" cy="6041378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1489863" y="4511477"/>
            <a:ext cx="751642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</a:t>
            </a:r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2,2 </a:t>
            </a:r>
            <a:r>
              <a:rPr lang="es-E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MW en operación – Pinar 220 </a:t>
            </a:r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</a:t>
            </a:r>
            <a:endParaRPr lang="es-E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3300 MWh/año 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891 Ton/año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2838 Ton </a:t>
            </a:r>
            <a:r>
              <a:rPr lang="es-E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</a:t>
            </a:r>
            <a:r>
              <a:rPr lang="es-ES" sz="2000" baseline="-25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/año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/>
          <a:srcRect l="19250" t="24074" r="2833" b="28074"/>
          <a:stretch/>
        </p:blipFill>
        <p:spPr>
          <a:xfrm>
            <a:off x="5687191" y="245343"/>
            <a:ext cx="3126314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889857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980727"/>
            <a:ext cx="8650944" cy="4866157"/>
          </a:xfrm>
          <a:prstGeom prst="rect">
            <a:avLst/>
          </a:prstGeom>
        </p:spPr>
      </p:pic>
      <p:sp>
        <p:nvSpPr>
          <p:cNvPr id="6" name="Rectángulo 4"/>
          <p:cNvSpPr/>
          <p:nvPr/>
        </p:nvSpPr>
        <p:spPr>
          <a:xfrm>
            <a:off x="251520" y="5874010"/>
            <a:ext cx="8650944" cy="935819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" name="CuadroTexto 1"/>
          <p:cNvSpPr txBox="1"/>
          <p:nvPr/>
        </p:nvSpPr>
        <p:spPr>
          <a:xfrm>
            <a:off x="926540" y="4975295"/>
            <a:ext cx="751642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Parque Solar Fotovoltaico de 2,2 MW en operación – Santa Maria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Generación: 3300 MWh/año 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Combustible sustituido: 891 Ton/año</a:t>
            </a:r>
          </a:p>
          <a:p>
            <a:pPr algn="ctr"/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Emisiones evitadas: 2838 Ton CO2/MWh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/>
          <a:srcRect l="19250" t="24074" r="2833" b="28074"/>
          <a:stretch/>
        </p:blipFill>
        <p:spPr>
          <a:xfrm>
            <a:off x="5687191" y="245343"/>
            <a:ext cx="3126314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97658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575" y="52525"/>
            <a:ext cx="5635439" cy="570719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l="19250" t="24074" r="2833" b="28074"/>
          <a:stretch/>
        </p:blipFill>
        <p:spPr>
          <a:xfrm>
            <a:off x="5687191" y="245343"/>
            <a:ext cx="3126314" cy="1080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Rectángulo 4"/>
          <p:cNvSpPr/>
          <p:nvPr/>
        </p:nvSpPr>
        <p:spPr>
          <a:xfrm>
            <a:off x="697583" y="5874011"/>
            <a:ext cx="7735949" cy="935819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" name="CuadroTexto 1"/>
          <p:cNvSpPr txBox="1"/>
          <p:nvPr/>
        </p:nvSpPr>
        <p:spPr>
          <a:xfrm>
            <a:off x="1160585" y="5875334"/>
            <a:ext cx="73913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Aharoni" panose="02010803020104030203" pitchFamily="2" charset="-79"/>
              </a:rPr>
              <a:t>Producción Paneles Solares Fotovoltaicos - Fábrica Ernesto Che Guevara </a:t>
            </a:r>
            <a:endParaRPr lang="es-E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82568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00">
        <p14:prism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ala de reuniones Ion">
  <a:themeElements>
    <a:clrScheme name="Sala de reuniones Ion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Sala de reuniones I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ala de reuniones 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3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11635</TotalTime>
  <Words>2272</Words>
  <Application>Microsoft Office PowerPoint</Application>
  <PresentationFormat>Presentación en pantalla (4:3)</PresentationFormat>
  <Paragraphs>372</Paragraphs>
  <Slides>110</Slides>
  <Notes>0</Notes>
  <HiddenSlides>0</HiddenSlides>
  <MMClips>3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3</vt:i4>
      </vt:variant>
      <vt:variant>
        <vt:lpstr>Títulos de diapositiva</vt:lpstr>
      </vt:variant>
      <vt:variant>
        <vt:i4>110</vt:i4>
      </vt:variant>
    </vt:vector>
  </HeadingPairs>
  <TitlesOfParts>
    <vt:vector size="121" baseType="lpstr">
      <vt:lpstr>Aharoni</vt:lpstr>
      <vt:lpstr>Arial</vt:lpstr>
      <vt:lpstr>Arial Black</vt:lpstr>
      <vt:lpstr>Calibri</vt:lpstr>
      <vt:lpstr>Calibri Light</vt:lpstr>
      <vt:lpstr>Century Gothic</vt:lpstr>
      <vt:lpstr>Consolas</vt:lpstr>
      <vt:lpstr>Wingdings 3</vt:lpstr>
      <vt:lpstr>Tema de Office</vt:lpstr>
      <vt:lpstr>Sala de reuniones Ion</vt:lpstr>
      <vt:lpstr>1_Tema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OC-Jorge Roberto de la Madrid Oliva</dc:creator>
  <cp:lastModifiedBy>OC-Yanima Rodríguez Lage, DOPI</cp:lastModifiedBy>
  <cp:revision>145</cp:revision>
  <cp:lastPrinted>2018-12-11T18:22:29Z</cp:lastPrinted>
  <dcterms:created xsi:type="dcterms:W3CDTF">2018-11-28T13:35:30Z</dcterms:created>
  <dcterms:modified xsi:type="dcterms:W3CDTF">2019-01-11T19:23:55Z</dcterms:modified>
</cp:coreProperties>
</file>